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5183" r:id="rId3"/>
    <p:sldId id="5166" r:id="rId4"/>
    <p:sldId id="5182" r:id="rId5"/>
    <p:sldId id="5174" r:id="rId6"/>
    <p:sldId id="5214" r:id="rId7"/>
    <p:sldId id="5172" r:id="rId8"/>
    <p:sldId id="5185" r:id="rId9"/>
    <p:sldId id="5186" r:id="rId10"/>
    <p:sldId id="5189" r:id="rId11"/>
    <p:sldId id="5173" r:id="rId12"/>
    <p:sldId id="5171" r:id="rId13"/>
    <p:sldId id="5190" r:id="rId14"/>
    <p:sldId id="5168" r:id="rId15"/>
    <p:sldId id="5216" r:id="rId16"/>
    <p:sldId id="5218" r:id="rId17"/>
    <p:sldId id="5200" r:id="rId18"/>
    <p:sldId id="5219" r:id="rId19"/>
    <p:sldId id="5212" r:id="rId20"/>
    <p:sldId id="5181" r:id="rId21"/>
    <p:sldId id="5177" r:id="rId22"/>
    <p:sldId id="257" r:id="rId23"/>
    <p:sldId id="5213" r:id="rId24"/>
    <p:sldId id="258" r:id="rId25"/>
    <p:sldId id="5215" r:id="rId26"/>
    <p:sldId id="259" r:id="rId27"/>
    <p:sldId id="5176" r:id="rId28"/>
    <p:sldId id="28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5226" autoAdjust="0"/>
  </p:normalViewPr>
  <p:slideViewPr>
    <p:cSldViewPr snapToGrid="0">
      <p:cViewPr varScale="1">
        <p:scale>
          <a:sx n="64" d="100"/>
          <a:sy n="64" d="100"/>
        </p:scale>
        <p:origin x="3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375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700" b="1" dirty="0">
                <a:solidFill>
                  <a:schemeClr val="tx1"/>
                </a:solidFill>
              </a:rPr>
              <a:t>Narození podle gestačního stáří (2010–2022)</a:t>
            </a:r>
            <a:r>
              <a:rPr lang="cs-CZ" sz="1700" b="1" baseline="0" dirty="0">
                <a:solidFill>
                  <a:schemeClr val="tx1"/>
                </a:solidFill>
              </a:rPr>
              <a:t> </a:t>
            </a:r>
            <a:endParaRPr lang="cs-CZ" sz="17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52913760514342"/>
          <c:y val="0.2249898668902372"/>
          <c:w val="0.32050276369116776"/>
          <c:h val="0.6847195787092190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04-4F72-9D24-C6A8D5F32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A04-4F72-9D24-C6A8D5F32B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04-4F72-9D24-C6A8D5F32B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A04-4F72-9D24-C6A8D5F32B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04-4F72-9D24-C6A8D5F32B85}"/>
              </c:ext>
            </c:extLst>
          </c:dPt>
          <c:dLbls>
            <c:dLbl>
              <c:idx val="0"/>
              <c:layout>
                <c:manualLayout>
                  <c:x val="-2.5818420938035517E-3"/>
                  <c:y val="2.4366622846425174E-2"/>
                </c:manualLayout>
              </c:layout>
              <c:tx>
                <c:rich>
                  <a:bodyPr/>
                  <a:lstStyle/>
                  <a:p>
                    <a:fld id="{5D1DBA96-AB52-44C6-AB70-03FB611DBC01}" type="CELLRANGE">
                      <a:rPr lang="en-US" baseline="0" smtClean="0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A04-4F72-9D24-C6A8D5F32B85}"/>
                </c:ext>
              </c:extLst>
            </c:dLbl>
            <c:dLbl>
              <c:idx val="1"/>
              <c:layout>
                <c:manualLayout>
                  <c:x val="-4.9347843174523703E-2"/>
                  <c:y val="0.14357976953532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E939AA-98D3-49BC-B500-C275624A2779}" type="CELLRANGE">
                      <a:rPr lang="en-US" baseline="0" smtClean="0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numFmt formatCode="###\ ###\ ###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35990035245242E-2"/>
                      <c:h val="0.1213507319726968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A04-4F72-9D24-C6A8D5F32B85}"/>
                </c:ext>
              </c:extLst>
            </c:dLbl>
            <c:dLbl>
              <c:idx val="2"/>
              <c:layout>
                <c:manualLayout>
                  <c:x val="-0.10963989506114176"/>
                  <c:y val="0.10657534795480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B94922-B461-4525-8E4E-1F93FF73BC87}" type="CELLRANGE">
                      <a:rPr lang="en-US" baseline="0" smtClean="0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numFmt formatCode="###\ ###\ ###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77978320703597"/>
                      <c:h val="0.1595566398453910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A04-4F72-9D24-C6A8D5F32B85}"/>
                </c:ext>
              </c:extLst>
            </c:dLbl>
            <c:dLbl>
              <c:idx val="3"/>
              <c:layout>
                <c:manualLayout>
                  <c:x val="0.12422954868567614"/>
                  <c:y val="-0.18840109545466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84D8EC-962D-4CC2-8E71-267B0F5F3744}" type="CELLRANGE">
                      <a:rPr lang="en-US" smtClean="0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[OBLAST BUNĚK]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numFmt formatCode="###\ ###\ ###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47681625893847"/>
                      <c:h val="0.1556421001043363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A04-4F72-9D24-C6A8D5F32B8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696DED4-E5A7-4407-B188-5B2AB283C58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A04-4F72-9D24-C6A8D5F32B85}"/>
                </c:ext>
              </c:extLst>
            </c:dLbl>
            <c:numFmt formatCode="###\ ###\ #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List1!$A$2:$A$6</c:f>
              <c:strCache>
                <c:ptCount val="5"/>
                <c:pt idx="0">
                  <c:v>Méně než 32. týden (N = 16 218)</c:v>
                </c:pt>
                <c:pt idx="1">
                  <c:v>32.–36. týden (N = 95 403)</c:v>
                </c:pt>
                <c:pt idx="2">
                  <c:v>37.–38. týden (N = 302 228)</c:v>
                </c:pt>
                <c:pt idx="3">
                  <c:v>Více než 39. týden (N = 1 010 002)</c:v>
                </c:pt>
                <c:pt idx="4">
                  <c:v>Neuvedeno (N = 8)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16218</c:v>
                </c:pt>
                <c:pt idx="1">
                  <c:v>95403</c:v>
                </c:pt>
                <c:pt idx="2">
                  <c:v>302228</c:v>
                </c:pt>
                <c:pt idx="3">
                  <c:v>1010002</c:v>
                </c:pt>
                <c:pt idx="4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List1!$C$2:$C$6</c15:f>
                <c15:dlblRangeCache>
                  <c:ptCount val="5"/>
                  <c:pt idx="0">
                    <c:v>1,1%</c:v>
                  </c:pt>
                  <c:pt idx="1">
                    <c:v>6,7%</c:v>
                  </c:pt>
                  <c:pt idx="2">
                    <c:v>21,2%</c:v>
                  </c:pt>
                  <c:pt idx="3">
                    <c:v>70,9%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4A04-4F72-9D24-C6A8D5F32B8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B-4F89-BF31-EE184A5CEE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B-4F89-BF31-EE184A5CEE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B-4F89-BF31-EE184A5CEE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B-4F89-BF31-EE184A5CEE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EB-4F89-BF31-EE184A5CEED2}"/>
              </c:ext>
            </c:extLst>
          </c:dPt>
          <c:cat>
            <c:strRef>
              <c:f>List1!$A$2:$A$6</c:f>
              <c:strCache>
                <c:ptCount val="5"/>
                <c:pt idx="0">
                  <c:v>Méně než 32. týden (N = 16 218)</c:v>
                </c:pt>
                <c:pt idx="1">
                  <c:v>32.–36. týden (N = 95 403)</c:v>
                </c:pt>
                <c:pt idx="2">
                  <c:v>37.–38. týden (N = 302 228)</c:v>
                </c:pt>
                <c:pt idx="3">
                  <c:v>Více než 39. týden (N = 1 010 002)</c:v>
                </c:pt>
                <c:pt idx="4">
                  <c:v>Neuvedeno (N = 8)</c:v>
                </c:pt>
              </c:strCache>
            </c:strRef>
          </c:cat>
          <c:val>
            <c:numRef>
              <c:f>List1!$C$2:$C$6</c:f>
              <c:numCache>
                <c:formatCode>0.0%</c:formatCode>
                <c:ptCount val="5"/>
                <c:pt idx="0">
                  <c:v>1.0999999999999999E-2</c:v>
                </c:pt>
                <c:pt idx="1">
                  <c:v>6.7000000000000004E-2</c:v>
                </c:pt>
                <c:pt idx="2">
                  <c:v>0.21199999999999999</c:v>
                </c:pt>
                <c:pt idx="3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43D-4386-9A00-C326A432B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795310616665049"/>
          <c:y val="0.3712666618377069"/>
          <c:w val="0.41440674461399585"/>
          <c:h val="0.48611494259959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67A8E77-176A-7B66-DE3A-82EFFCE67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1A465F-930D-CBE3-B481-8F036F4DF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56504-554F-4508-B4C7-BF54BE3B8E1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D0F3B4-169F-95C1-1567-A8D165ECA4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4C0C07-E368-718F-F473-5107E2029E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5ED2D-7242-4A3E-A7E2-E1B828422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30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71638-2901-4A4D-B657-C56B02D49B9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32FB2-C134-1A40-AEFF-BA4E7FB1B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67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16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77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0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/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438" y="5526157"/>
            <a:ext cx="7451726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4008438" y="6139116"/>
            <a:ext cx="818356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C4A030DE-C0D0-6499-028F-4647C43554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345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E2EF12-A587-7B4E-A1D6-438C8ADCA438}"/>
              </a:ext>
            </a:extLst>
          </p:cNvPr>
          <p:cNvSpPr txBox="1"/>
          <p:nvPr userDrawn="1"/>
        </p:nvSpPr>
        <p:spPr>
          <a:xfrm>
            <a:off x="4010400" y="6313334"/>
            <a:ext cx="1664348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FC09959-B600-6AF0-10A7-511F0A0CE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0814865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5936000F-1CA5-4A28-D084-2EDC710BE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7370" y="6141783"/>
            <a:ext cx="1664348" cy="720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2A29C3ED-4266-C769-2ADF-B8282F4D3F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0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 userDrawn="1">
          <p15:clr>
            <a:srgbClr val="FBAE40"/>
          </p15:clr>
        </p15:guide>
        <p15:guide id="6" pos="3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994861F-0D9B-4331-871B-BB38C1D69A0E}"/>
              </a:ext>
            </a:extLst>
          </p:cNvPr>
          <p:cNvGrpSpPr/>
          <p:nvPr userDrawn="1"/>
        </p:nvGrpSpPr>
        <p:grpSpPr>
          <a:xfrm>
            <a:off x="0" y="475199"/>
            <a:ext cx="1080000" cy="720000"/>
            <a:chOff x="0" y="475199"/>
            <a:chExt cx="1080000" cy="720000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A72D03A-0F35-4A68-824B-364CAA4CDC0F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1773DD8C-C1C7-4C8A-BF7A-4721B43A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Zástupný text 16">
            <a:extLst>
              <a:ext uri="{FF2B5EF4-FFF2-40B4-BE49-F238E27FC236}">
                <a16:creationId xmlns:a16="http://schemas.microsoft.com/office/drawing/2014/main" id="{8434A227-584A-FA78-238E-9F1966703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4" y="1223680"/>
            <a:ext cx="3261286" cy="72000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13222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</p:spTree>
    <p:extLst>
      <p:ext uri="{BB962C8B-B14F-4D97-AF65-F5344CB8AC3E}">
        <p14:creationId xmlns:p14="http://schemas.microsoft.com/office/powerpoint/2010/main" val="177180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416423"/>
            <a:ext cx="10728000" cy="36269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99509E6-390C-E171-B7E9-F370C7382F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6" y="955485"/>
            <a:ext cx="3261286" cy="72000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2960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</p:spTree>
    <p:extLst>
      <p:ext uri="{BB962C8B-B14F-4D97-AF65-F5344CB8AC3E}">
        <p14:creationId xmlns:p14="http://schemas.microsoft.com/office/powerpoint/2010/main" val="305585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532D302-088E-4471-9A72-7AFB0B86F202}"/>
              </a:ext>
            </a:extLst>
          </p:cNvPr>
          <p:cNvGrpSpPr/>
          <p:nvPr userDrawn="1"/>
        </p:nvGrpSpPr>
        <p:grpSpPr>
          <a:xfrm>
            <a:off x="10376871" y="6144231"/>
            <a:ext cx="1083291" cy="720000"/>
            <a:chOff x="731838" y="6129338"/>
            <a:chExt cx="1083291" cy="720000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14B0CAD1-A4B6-4EA1-A166-AA5F970FC7FC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FFFB168F-53EC-4E7F-84B8-5230844CA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06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450FF12-E7BA-4DF6-902C-B4384B676060}"/>
              </a:ext>
            </a:extLst>
          </p:cNvPr>
          <p:cNvGrpSpPr/>
          <p:nvPr userDrawn="1"/>
        </p:nvGrpSpPr>
        <p:grpSpPr>
          <a:xfrm>
            <a:off x="1645" y="475199"/>
            <a:ext cx="1080000" cy="720000"/>
            <a:chOff x="0" y="475199"/>
            <a:chExt cx="1080000" cy="720000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60BFFC-102B-41D0-BE0E-05968B89F6B9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58231576-C339-4388-9256-52393BBA3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96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450FF12-E7BA-4DF6-902C-B4384B676060}"/>
              </a:ext>
            </a:extLst>
          </p:cNvPr>
          <p:cNvGrpSpPr/>
          <p:nvPr userDrawn="1"/>
        </p:nvGrpSpPr>
        <p:grpSpPr>
          <a:xfrm>
            <a:off x="1645" y="475199"/>
            <a:ext cx="1080000" cy="720000"/>
            <a:chOff x="0" y="475199"/>
            <a:chExt cx="1080000" cy="720000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60BFFC-102B-41D0-BE0E-05968B89F6B9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58231576-C339-4388-9256-52393BBA3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80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0920DF6-24B2-4278-BD94-C81EE0F4F2CF}"/>
              </a:ext>
            </a:extLst>
          </p:cNvPr>
          <p:cNvSpPr/>
          <p:nvPr userDrawn="1"/>
        </p:nvSpPr>
        <p:spPr>
          <a:xfrm>
            <a:off x="0" y="0"/>
            <a:ext cx="12192000" cy="2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631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N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B629AE11-983F-A48B-EB31-EB0B34C74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491" y="1425173"/>
            <a:ext cx="9841018" cy="40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3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00A2A-3E57-67A1-9FC5-281F4B15A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2995034"/>
            <a:ext cx="6911881" cy="867930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4578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399E5915-F9E2-ACE2-F920-86F9D94E3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9BBAC43-9371-0D6C-6534-F261C966C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1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25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6607A-7BC6-5E54-F277-20E2584B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B0A95-16B8-5CD0-52D9-D6B5EFA19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CDF14-DB06-3C4E-36A5-D943E819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A9B2-0C3D-BB41-AE9B-4AF989BBA0E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C2AD09-DF35-56BF-D4FB-EADEB1BB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87813C-AB4D-B41B-9819-E0308789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205-CA1B-2646-8BEC-19A39B64B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9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EU bez UZ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8177370" y="6139116"/>
            <a:ext cx="401282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E2EF12-A587-7B4E-A1D6-438C8ADCA438}"/>
              </a:ext>
            </a:extLst>
          </p:cNvPr>
          <p:cNvSpPr txBox="1"/>
          <p:nvPr userDrawn="1"/>
        </p:nvSpPr>
        <p:spPr>
          <a:xfrm>
            <a:off x="8177370" y="6139116"/>
            <a:ext cx="1664348" cy="720000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/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C4A030DE-C0D0-6499-028F-4647C435540B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2A49D47D-259A-61C8-4727-586212A2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40417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F25E0E1C-33BF-45F7-7709-4BBC1F3FD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0341" y="6138000"/>
            <a:ext cx="1341659" cy="719999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B0AB71-4FC5-9816-D89A-FB25FC9FB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0814865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2596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 userDrawn="1">
          <p15:clr>
            <a:srgbClr val="FBAE40"/>
          </p15:clr>
        </p15:guide>
        <p15:guide id="4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pro dlouhé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8177370" y="6139116"/>
            <a:ext cx="401282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34C7CB7-DCE5-6074-63A1-2EE2E5400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0341" y="6138000"/>
            <a:ext cx="1341659" cy="719999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470160F-6A45-07BE-0604-077F038631C9}"/>
              </a:ext>
            </a:extLst>
          </p:cNvPr>
          <p:cNvSpPr txBox="1"/>
          <p:nvPr userDrawn="1"/>
        </p:nvSpPr>
        <p:spPr>
          <a:xfrm>
            <a:off x="8177370" y="6139116"/>
            <a:ext cx="1664348" cy="720000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</p:spTree>
    <p:extLst>
      <p:ext uri="{BB962C8B-B14F-4D97-AF65-F5344CB8AC3E}">
        <p14:creationId xmlns:p14="http://schemas.microsoft.com/office/powerpoint/2010/main" val="6787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pro dlouhé nadpisy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A6C86E-36F8-90F4-57DC-BF054B7F522D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54524AF3-55E8-324D-42C1-640444AC72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A268E11-BD2F-4B4F-8F6C-0F8E80159307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17CF36DE-E5A0-4148-9D06-AE68A4EDD0A7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EDC2FDED-6562-4534-96C9-B2CF49EA8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8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EDC2FDED-6562-4534-96C9-B2CF49EA8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306231"/>
            <a:ext cx="639692" cy="396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57924BB9-BA4C-7A1D-FE2E-64F64C188D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A654F1F-02D6-B213-3F68-BFED82EB2F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77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54" y="637200"/>
            <a:ext cx="639692" cy="396000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103C0E1B-9A5C-2FCC-DE34-51DF2D12A3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630CE26-F1E5-304D-AA96-485BCAD208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24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994861F-0D9B-4331-871B-BB38C1D69A0E}"/>
              </a:ext>
            </a:extLst>
          </p:cNvPr>
          <p:cNvGrpSpPr/>
          <p:nvPr userDrawn="1"/>
        </p:nvGrpSpPr>
        <p:grpSpPr>
          <a:xfrm>
            <a:off x="0" y="475199"/>
            <a:ext cx="1080000" cy="720000"/>
            <a:chOff x="0" y="475199"/>
            <a:chExt cx="1080000" cy="720000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A72D03A-0F35-4A68-824B-364CAA4CDC0F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1773DD8C-C1C7-4C8A-BF7A-4721B43A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28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8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73" r:id="rId3"/>
    <p:sldLayoutId id="2147483674" r:id="rId4"/>
    <p:sldLayoutId id="2147483677" r:id="rId5"/>
    <p:sldLayoutId id="2147483663" r:id="rId6"/>
    <p:sldLayoutId id="2147483676" r:id="rId7"/>
    <p:sldLayoutId id="2147483661" r:id="rId8"/>
    <p:sldLayoutId id="2147483660" r:id="rId9"/>
    <p:sldLayoutId id="2147483679" r:id="rId10"/>
    <p:sldLayoutId id="2147483662" r:id="rId11"/>
    <p:sldLayoutId id="2147483678" r:id="rId12"/>
    <p:sldLayoutId id="2147483670" r:id="rId13"/>
    <p:sldLayoutId id="2147483650" r:id="rId14"/>
    <p:sldLayoutId id="2147483668" r:id="rId15"/>
    <p:sldLayoutId id="2147483680" r:id="rId16"/>
    <p:sldLayoutId id="2147483667" r:id="rId17"/>
    <p:sldLayoutId id="2147483669" r:id="rId18"/>
    <p:sldLayoutId id="2147483681" r:id="rId19"/>
    <p:sldLayoutId id="2147483682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 userDrawn="1">
          <p15:clr>
            <a:srgbClr val="F26B43"/>
          </p15:clr>
        </p15:guide>
        <p15:guide id="5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ip.cz/clanek/1615-novorozenci-podle-zakladnich-sociodemografickych-charakteristi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fn.masimosafetynet.e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 descr="Obsah obrázku novorozenec, Lidská tvář, interiér, dítě&#10;&#10;Popis byl vytvořen automaticky">
            <a:extLst>
              <a:ext uri="{FF2B5EF4-FFF2-40B4-BE49-F238E27FC236}">
                <a16:creationId xmlns:a16="http://schemas.microsoft.com/office/drawing/2014/main" id="{4A74325A-2672-EB51-48CD-F2C217AAD6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7459" b="27459"/>
          <a:stretch/>
        </p:blipFill>
        <p:spPr/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41528F14-CF2E-F9BB-47ED-C73A6D14E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Časný záchyt a prevence zdravotních komplikací u předčasně narozených dětí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70B15F5-FDB7-2567-8413-1C1A6E8CE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13. 11. 2024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54910A-16FC-D187-3387-C7C9CEA08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98" y="5526157"/>
            <a:ext cx="10969528" cy="615626"/>
          </a:xfrm>
        </p:spPr>
        <p:txBody>
          <a:bodyPr>
            <a:normAutofit/>
          </a:bodyPr>
          <a:lstStyle/>
          <a:p>
            <a:r>
              <a:rPr lang="cs-CZ" dirty="0"/>
              <a:t>Koudelková M., Dokoupilová D., Tuková J., Dušek J., Marková D., Plavka R., Lamrová K., Knězů E.</a:t>
            </a:r>
            <a:br>
              <a:rPr lang="cs-CZ" dirty="0"/>
            </a:br>
            <a:r>
              <a:rPr lang="cs-CZ" dirty="0"/>
              <a:t>a kolektiv NSC ÚZIS ČR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57F925-8DC8-5CF8-1ED5-8E4D2D1D0E1E}"/>
              </a:ext>
            </a:extLst>
          </p:cNvPr>
          <p:cNvSpPr txBox="1"/>
          <p:nvPr/>
        </p:nvSpPr>
        <p:spPr>
          <a:xfrm>
            <a:off x="7453885" y="41468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Reg</a:t>
            </a:r>
            <a:r>
              <a:rPr lang="cs-CZ" dirty="0"/>
              <a:t>. číslo: CZ.03.02.02/00/22_005/0002020</a:t>
            </a:r>
          </a:p>
        </p:txBody>
      </p:sp>
    </p:spTree>
    <p:extLst>
      <p:ext uri="{BB962C8B-B14F-4D97-AF65-F5344CB8AC3E}">
        <p14:creationId xmlns:p14="http://schemas.microsoft.com/office/powerpoint/2010/main" val="421026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1EBC2F-9BEA-4C9A-257F-5AAC8F6D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náhledu pro rodiče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1A47126-0F4B-410F-B86D-F820FE01E08D}"/>
              </a:ext>
            </a:extLst>
          </p:cNvPr>
          <p:cNvGrpSpPr/>
          <p:nvPr/>
        </p:nvGrpSpPr>
        <p:grpSpPr>
          <a:xfrm>
            <a:off x="3133109" y="1309226"/>
            <a:ext cx="5925782" cy="5376830"/>
            <a:chOff x="2823529" y="1378800"/>
            <a:chExt cx="5925782" cy="5376830"/>
          </a:xfrm>
        </p:grpSpPr>
        <p:pic>
          <p:nvPicPr>
            <p:cNvPr id="4" name="Zástupný obsah 9" descr="Obsah obrázku text, snímek obrazovky, Písmo, diagram&#10;&#10;Popis byl vytvořen automaticky">
              <a:extLst>
                <a:ext uri="{FF2B5EF4-FFF2-40B4-BE49-F238E27FC236}">
                  <a16:creationId xmlns:a16="http://schemas.microsoft.com/office/drawing/2014/main" id="{75429BAC-DB81-AA49-4ED2-28844261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3529" y="1378800"/>
              <a:ext cx="2483141" cy="5376829"/>
            </a:xfrm>
            <a:prstGeom prst="rect">
              <a:avLst/>
            </a:prstGeom>
          </p:spPr>
        </p:pic>
        <p:pic>
          <p:nvPicPr>
            <p:cNvPr id="5" name="Obrázek 4" descr="Obsah obrázku text, snímek obrazovky, design&#10;&#10;Popis byl vytvořen automaticky">
              <a:extLst>
                <a:ext uri="{FF2B5EF4-FFF2-40B4-BE49-F238E27FC236}">
                  <a16:creationId xmlns:a16="http://schemas.microsoft.com/office/drawing/2014/main" id="{C2E6710C-B856-1131-001C-B9C094170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6169" y="1378800"/>
              <a:ext cx="2483142" cy="5376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09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9C196D2-DB12-96B2-2560-3518371DE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539363"/>
            <a:ext cx="10728325" cy="4428000"/>
          </a:xfrm>
        </p:spPr>
        <p:txBody>
          <a:bodyPr/>
          <a:lstStyle/>
          <a:p>
            <a:r>
              <a:rPr lang="cs-CZ" b="1" dirty="0">
                <a:solidFill>
                  <a:srgbClr val="2C2F7A"/>
                </a:solidFill>
              </a:rPr>
              <a:t>veškerá péče a práce s přístrojem je v rukou rodičů</a:t>
            </a:r>
          </a:p>
          <a:p>
            <a:pPr lvl="1"/>
            <a:r>
              <a:rPr lang="cs-CZ" dirty="0"/>
              <a:t>propuštění PND do domácí péče je velmi stresující – rodič se stává „hlídacím odborníkem“</a:t>
            </a:r>
          </a:p>
          <a:p>
            <a:pPr lvl="1"/>
            <a:r>
              <a:rPr lang="cs-CZ" dirty="0"/>
              <a:t>rodiče mají často obavy, že nezvládnou péči bez podpory lékařů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6775F8-5C44-CA84-01A4-6274E706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PSYCHICKÁ PODPORA RODIČŮ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76945EF2-801F-7387-3617-BBAEFFDDE16D}"/>
              </a:ext>
            </a:extLst>
          </p:cNvPr>
          <p:cNvGrpSpPr/>
          <p:nvPr/>
        </p:nvGrpSpPr>
        <p:grpSpPr>
          <a:xfrm>
            <a:off x="4422646" y="2761805"/>
            <a:ext cx="3113353" cy="2553024"/>
            <a:chOff x="4045227" y="2830482"/>
            <a:chExt cx="3113353" cy="2553024"/>
          </a:xfrm>
        </p:grpSpPr>
        <p:sp>
          <p:nvSpPr>
            <p:cNvPr id="4" name="Šipka: dolů 3">
              <a:extLst>
                <a:ext uri="{FF2B5EF4-FFF2-40B4-BE49-F238E27FC236}">
                  <a16:creationId xmlns:a16="http://schemas.microsoft.com/office/drawing/2014/main" id="{41AFA156-53E1-3EBA-9FF9-8825C058042B}"/>
                </a:ext>
              </a:extLst>
            </p:cNvPr>
            <p:cNvSpPr/>
            <p:nvPr/>
          </p:nvSpPr>
          <p:spPr>
            <a:xfrm>
              <a:off x="5439804" y="2830482"/>
              <a:ext cx="324197" cy="66086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51896730-E3E2-ED3B-B96E-EDAA5546BD69}"/>
                </a:ext>
              </a:extLst>
            </p:cNvPr>
            <p:cNvSpPr txBox="1"/>
            <p:nvPr/>
          </p:nvSpPr>
          <p:spPr>
            <a:xfrm>
              <a:off x="4045227" y="3678508"/>
              <a:ext cx="3113353" cy="461665"/>
            </a:xfrm>
            <a:prstGeom prst="rect">
              <a:avLst/>
            </a:prstGeom>
            <a:solidFill>
              <a:srgbClr val="2C2F7A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bg1"/>
                  </a:solidFill>
                </a:rPr>
                <a:t>sociologický průzkum</a:t>
              </a:r>
            </a:p>
          </p:txBody>
        </p:sp>
        <p:sp>
          <p:nvSpPr>
            <p:cNvPr id="6" name="Šipka: dolů 5">
              <a:extLst>
                <a:ext uri="{FF2B5EF4-FFF2-40B4-BE49-F238E27FC236}">
                  <a16:creationId xmlns:a16="http://schemas.microsoft.com/office/drawing/2014/main" id="{5F64E017-DA3D-60EB-12F3-69543278D2C4}"/>
                </a:ext>
              </a:extLst>
            </p:cNvPr>
            <p:cNvSpPr/>
            <p:nvPr/>
          </p:nvSpPr>
          <p:spPr>
            <a:xfrm>
              <a:off x="5439804" y="4327338"/>
              <a:ext cx="324197" cy="105616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E1ADC7B-5441-2282-9CB8-8123F023C227}"/>
              </a:ext>
            </a:extLst>
          </p:cNvPr>
          <p:cNvGrpSpPr/>
          <p:nvPr/>
        </p:nvGrpSpPr>
        <p:grpSpPr>
          <a:xfrm>
            <a:off x="1098172" y="5388380"/>
            <a:ext cx="9985123" cy="652535"/>
            <a:chOff x="731837" y="5513075"/>
            <a:chExt cx="9985123" cy="652535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B3C12AF-B15E-4AF7-1B9D-7135359620F3}"/>
                </a:ext>
              </a:extLst>
            </p:cNvPr>
            <p:cNvSpPr txBox="1"/>
            <p:nvPr/>
          </p:nvSpPr>
          <p:spPr>
            <a:xfrm>
              <a:off x="731837" y="5519279"/>
              <a:ext cx="2890535" cy="646331"/>
            </a:xfrm>
            <a:prstGeom prst="rect">
              <a:avLst/>
            </a:prstGeom>
            <a:solidFill>
              <a:srgbClr val="2C2F7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pochopení emocionálního </a:t>
              </a:r>
              <a:br>
                <a:rPr lang="cs-CZ" dirty="0">
                  <a:solidFill>
                    <a:schemeClr val="bg1"/>
                  </a:solidFill>
                </a:rPr>
              </a:br>
              <a:r>
                <a:rPr lang="cs-CZ" dirty="0">
                  <a:solidFill>
                    <a:schemeClr val="bg1"/>
                  </a:solidFill>
                </a:rPr>
                <a:t>dopadu na rodiny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D57DC102-F613-432B-BFA1-F4D4A13AC1BF}"/>
                </a:ext>
              </a:extLst>
            </p:cNvPr>
            <p:cNvSpPr txBox="1"/>
            <p:nvPr/>
          </p:nvSpPr>
          <p:spPr>
            <a:xfrm>
              <a:off x="4172988" y="5513076"/>
              <a:ext cx="2880000" cy="646331"/>
            </a:xfrm>
            <a:prstGeom prst="rect">
              <a:avLst/>
            </a:prstGeom>
            <a:solidFill>
              <a:srgbClr val="2C2F7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hodnocení přijetí </a:t>
              </a:r>
              <a:br>
                <a:rPr lang="cs-CZ" dirty="0">
                  <a:solidFill>
                    <a:schemeClr val="bg1"/>
                  </a:solidFill>
                </a:rPr>
              </a:br>
              <a:r>
                <a:rPr lang="cs-CZ" dirty="0">
                  <a:solidFill>
                    <a:schemeClr val="bg1"/>
                  </a:solidFill>
                </a:rPr>
                <a:t>telemedicínských nástrojů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D5A0A77-3C07-F973-C9D2-FB60B2C08D63}"/>
                </a:ext>
              </a:extLst>
            </p:cNvPr>
            <p:cNvSpPr txBox="1"/>
            <p:nvPr/>
          </p:nvSpPr>
          <p:spPr>
            <a:xfrm>
              <a:off x="7836960" y="5513075"/>
              <a:ext cx="2880000" cy="646331"/>
            </a:xfrm>
            <a:prstGeom prst="rect">
              <a:avLst/>
            </a:prstGeom>
            <a:solidFill>
              <a:srgbClr val="2C2F7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zlepšení komunikace</a:t>
              </a:r>
              <a:br>
                <a:rPr lang="cs-CZ" dirty="0">
                  <a:solidFill>
                    <a:schemeClr val="bg1"/>
                  </a:solidFill>
                </a:rPr>
              </a:br>
              <a:r>
                <a:rPr lang="cs-CZ" dirty="0">
                  <a:solidFill>
                    <a:schemeClr val="bg1"/>
                  </a:solidFill>
                </a:rPr>
                <a:t>a vzdělávání rodin</a:t>
              </a:r>
            </a:p>
          </p:txBody>
        </p:sp>
      </p:grp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899AAA39-4D35-1AB0-F161-64F759A5C7D9}"/>
              </a:ext>
            </a:extLst>
          </p:cNvPr>
          <p:cNvSpPr/>
          <p:nvPr/>
        </p:nvSpPr>
        <p:spPr>
          <a:xfrm rot="4249643">
            <a:off x="3826608" y="3306508"/>
            <a:ext cx="324197" cy="285621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2C04FA9C-1633-5D47-33D4-B85F25CEE31C}"/>
              </a:ext>
            </a:extLst>
          </p:cNvPr>
          <p:cNvSpPr/>
          <p:nvPr/>
        </p:nvSpPr>
        <p:spPr>
          <a:xfrm rot="17225452">
            <a:off x="7945795" y="3155551"/>
            <a:ext cx="324197" cy="312280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58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BAFD1E-3477-A781-216A-5FDFBC78F1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7" y="1265043"/>
            <a:ext cx="10728325" cy="47187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významné zkrácení doby hospitalizace</a:t>
            </a:r>
          </a:p>
          <a:p>
            <a:pPr lvl="1" algn="just">
              <a:lnSpc>
                <a:spcPct val="120000"/>
              </a:lnSpc>
            </a:pPr>
            <a:r>
              <a:rPr lang="cs-CZ" dirty="0"/>
              <a:t>vytváření vazby rodina – dítě, podpora vývoje dítěte</a:t>
            </a:r>
          </a:p>
          <a:p>
            <a:pPr lvl="1" algn="just">
              <a:lnSpc>
                <a:spcPct val="120000"/>
              </a:lnSpc>
            </a:pPr>
            <a:r>
              <a:rPr lang="cs-CZ" dirty="0"/>
              <a:t>snížení výskytu  infekcí spojených s hospitalizací</a:t>
            </a:r>
          </a:p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psychická podpora rodičů</a:t>
            </a:r>
          </a:p>
          <a:p>
            <a:pPr lvl="1" algn="just">
              <a:lnSpc>
                <a:spcPct val="120000"/>
              </a:lnSpc>
            </a:pPr>
            <a:r>
              <a:rPr lang="cs-CZ" dirty="0"/>
              <a:t>lékařská konzultace na dálku v krátkodobém horizontu </a:t>
            </a:r>
          </a:p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monitoring na úrovni nemocničního sledování, ale v domácím prostředí</a:t>
            </a:r>
          </a:p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individualizovaná oxygenoterapie reflektující výsledky aktuálního měření </a:t>
            </a:r>
          </a:p>
          <a:p>
            <a:pPr lvl="1" algn="just">
              <a:lnSpc>
                <a:spcPct val="120000"/>
              </a:lnSpc>
            </a:pPr>
            <a:r>
              <a:rPr lang="cs-CZ" dirty="0"/>
              <a:t>rychlejší ukončení domácí oxygenoterapie</a:t>
            </a:r>
          </a:p>
          <a:p>
            <a:pPr algn="just">
              <a:lnSpc>
                <a:spcPct val="120000"/>
              </a:lnSpc>
            </a:pPr>
            <a:r>
              <a:rPr lang="cs-CZ" sz="2000" b="1" dirty="0">
                <a:solidFill>
                  <a:srgbClr val="2C2F7A"/>
                </a:solidFill>
              </a:rPr>
              <a:t>řízená kontinuální monitorace</a:t>
            </a:r>
          </a:p>
          <a:p>
            <a:pPr lvl="1" algn="just">
              <a:lnSpc>
                <a:spcPct val="120000"/>
              </a:lnSpc>
            </a:pPr>
            <a:r>
              <a:rPr lang="cs-CZ" dirty="0"/>
              <a:t>24hodinové sledování</a:t>
            </a:r>
          </a:p>
          <a:p>
            <a:pPr lvl="1" algn="just">
              <a:lnSpc>
                <a:spcPct val="120000"/>
              </a:lnSpc>
            </a:pPr>
            <a:r>
              <a:rPr lang="cs-CZ" dirty="0"/>
              <a:t>bezdrátová monitorace – komfort pro dítě i rodiče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7F04842-A7FA-4E1E-9DA5-466A378F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KLÍČOVÉ AKTIVITY projektu pro dítě</a:t>
            </a:r>
          </a:p>
        </p:txBody>
      </p:sp>
    </p:spTree>
    <p:extLst>
      <p:ext uri="{BB962C8B-B14F-4D97-AF65-F5344CB8AC3E}">
        <p14:creationId xmlns:p14="http://schemas.microsoft.com/office/powerpoint/2010/main" val="327931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07A508A-E0CA-87AB-B703-8304D05AE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2C2F7A"/>
                </a:solidFill>
              </a:rPr>
              <a:t>Včasné</a:t>
            </a:r>
            <a:r>
              <a:rPr lang="cs-CZ" dirty="0"/>
              <a:t> ODHALENÍ </a:t>
            </a:r>
            <a:br>
              <a:rPr lang="cs-CZ" dirty="0"/>
            </a:br>
            <a:r>
              <a:rPr lang="cs-CZ" dirty="0" err="1"/>
              <a:t>VÝVOJOVých</a:t>
            </a:r>
            <a:r>
              <a:rPr lang="cs-CZ" dirty="0"/>
              <a:t> odchylek PND V 5 LETECH</a:t>
            </a:r>
          </a:p>
        </p:txBody>
      </p:sp>
    </p:spTree>
    <p:extLst>
      <p:ext uri="{BB962C8B-B14F-4D97-AF65-F5344CB8AC3E}">
        <p14:creationId xmlns:p14="http://schemas.microsoft.com/office/powerpoint/2010/main" val="183522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A5298A2-D809-A686-739D-0DDC4581F0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Odborný konzultant: MUDr. Daniela Marková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Cílová skupina:</a:t>
            </a:r>
          </a:p>
          <a:p>
            <a:pPr lvl="1"/>
            <a:r>
              <a:rPr lang="cs-CZ" dirty="0"/>
              <a:t>děti narozené pod 37. gestační týden</a:t>
            </a:r>
          </a:p>
          <a:p>
            <a:pPr lvl="1"/>
            <a:r>
              <a:rPr lang="cs-CZ" dirty="0"/>
              <a:t>210 PND ve věku 5 let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 klíčové aktivity:</a:t>
            </a:r>
          </a:p>
          <a:p>
            <a:pPr lvl="1"/>
            <a:r>
              <a:rPr lang="cs-CZ" sz="1800" b="0" i="0" u="none" strike="noStrike" baseline="0" dirty="0">
                <a:latin typeface="ArialMT"/>
              </a:rPr>
              <a:t>ověřit možnost organizace a fungování včasného odhalení vývojových odchylek</a:t>
            </a:r>
          </a:p>
          <a:p>
            <a:r>
              <a:rPr lang="cs-CZ" b="1" dirty="0">
                <a:solidFill>
                  <a:schemeClr val="accent1"/>
                </a:solidFill>
              </a:rPr>
              <a:t>Kde bude projekt probíhat?</a:t>
            </a:r>
          </a:p>
          <a:p>
            <a:pPr lvl="1"/>
            <a:r>
              <a:rPr lang="cs-CZ" dirty="0"/>
              <a:t>4 pediatrická centra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95BF02-0E46-8577-8FDC-0F10CE73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75199"/>
            <a:ext cx="10183090" cy="720000"/>
          </a:xfrm>
        </p:spPr>
        <p:txBody>
          <a:bodyPr>
            <a:normAutofit/>
          </a:bodyPr>
          <a:lstStyle/>
          <a:p>
            <a:r>
              <a:rPr lang="cs-CZ" dirty="0"/>
              <a:t>VČASNÉ ODHALENÍ VÝVOJOVÝCH ODCHYLEK PND V 5 LETECH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CFEE86B-FE02-4350-73C1-731416DA29F9}"/>
              </a:ext>
            </a:extLst>
          </p:cNvPr>
          <p:cNvGrpSpPr/>
          <p:nvPr/>
        </p:nvGrpSpPr>
        <p:grpSpPr>
          <a:xfrm>
            <a:off x="2175236" y="4817074"/>
            <a:ext cx="8139639" cy="1555734"/>
            <a:chOff x="2662171" y="5182655"/>
            <a:chExt cx="8139639" cy="1555734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0FE33DC4-F196-99EF-B536-3850BD061CB3}"/>
                </a:ext>
              </a:extLst>
            </p:cNvPr>
            <p:cNvGrpSpPr/>
            <p:nvPr/>
          </p:nvGrpSpPr>
          <p:grpSpPr>
            <a:xfrm>
              <a:off x="2854036" y="5182655"/>
              <a:ext cx="7472668" cy="925687"/>
              <a:chOff x="2854036" y="5182655"/>
              <a:chExt cx="7472668" cy="925687"/>
            </a:xfrm>
          </p:grpSpPr>
          <p:pic>
            <p:nvPicPr>
              <p:cNvPr id="5" name="Grafický objekt 4" descr="Nemocnice obrys">
                <a:extLst>
                  <a:ext uri="{FF2B5EF4-FFF2-40B4-BE49-F238E27FC236}">
                    <a16:creationId xmlns:a16="http://schemas.microsoft.com/office/drawing/2014/main" id="{5169A224-6EF4-C821-03AC-E5762DC1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854036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fický objekt 6" descr="Nemocnice obrys">
                <a:extLst>
                  <a:ext uri="{FF2B5EF4-FFF2-40B4-BE49-F238E27FC236}">
                    <a16:creationId xmlns:a16="http://schemas.microsoft.com/office/drawing/2014/main" id="{E884E466-4856-5862-8C77-BDD62B1B3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76800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fický objekt 7" descr="Nemocnice obrys">
                <a:extLst>
                  <a:ext uri="{FF2B5EF4-FFF2-40B4-BE49-F238E27FC236}">
                    <a16:creationId xmlns:a16="http://schemas.microsoft.com/office/drawing/2014/main" id="{9EF8EF55-CA44-2C7B-751F-384AD50C9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92955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fický objekt 8" descr="Nemocnice obrys">
                <a:extLst>
                  <a:ext uri="{FF2B5EF4-FFF2-40B4-BE49-F238E27FC236}">
                    <a16:creationId xmlns:a16="http://schemas.microsoft.com/office/drawing/2014/main" id="{E4C6EC7E-08A7-D85C-EFDF-823CE43C8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12304" y="518265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8A3E7737-B9A8-373D-82E6-D596A9552223}"/>
                </a:ext>
              </a:extLst>
            </p:cNvPr>
            <p:cNvGrpSpPr/>
            <p:nvPr/>
          </p:nvGrpSpPr>
          <p:grpSpPr>
            <a:xfrm>
              <a:off x="2662171" y="6079263"/>
              <a:ext cx="8139639" cy="659126"/>
              <a:chOff x="2662171" y="6079263"/>
              <a:chExt cx="8139639" cy="659126"/>
            </a:xfrm>
          </p:grpSpPr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71798BC6-6913-0C75-BFE8-620209B43F58}"/>
                  </a:ext>
                </a:extLst>
              </p:cNvPr>
              <p:cNvSpPr txBox="1"/>
              <p:nvPr/>
            </p:nvSpPr>
            <p:spPr>
              <a:xfrm>
                <a:off x="2662171" y="6084159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VFN Praha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B3889DB-EC7D-C2F8-4F5B-07C2B5C1640C}"/>
                  </a:ext>
                </a:extLst>
              </p:cNvPr>
              <p:cNvSpPr txBox="1"/>
              <p:nvPr/>
            </p:nvSpPr>
            <p:spPr>
              <a:xfrm>
                <a:off x="4471197" y="6092058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Nemocnice ČB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5C2529E-E417-D6A6-B87F-3CDDFDF4CB02}"/>
                  </a:ext>
                </a:extLst>
              </p:cNvPr>
              <p:cNvSpPr txBox="1"/>
              <p:nvPr/>
            </p:nvSpPr>
            <p:spPr>
              <a:xfrm>
                <a:off x="6406252" y="6092058"/>
                <a:ext cx="2287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2C2F7A"/>
                    </a:solidFill>
                  </a:rPr>
                  <a:t>Krajská nemocnice</a:t>
                </a:r>
                <a:br>
                  <a:rPr lang="cs-CZ" b="1" dirty="0">
                    <a:solidFill>
                      <a:srgbClr val="2C2F7A"/>
                    </a:solidFill>
                  </a:rPr>
                </a:br>
                <a:r>
                  <a:rPr lang="cs-CZ" b="1" dirty="0">
                    <a:solidFill>
                      <a:srgbClr val="2C2F7A"/>
                    </a:solidFill>
                  </a:rPr>
                  <a:t>Liberec</a:t>
                </a:r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A20BA681-09ED-FD20-6A92-3A2AEF3A9756}"/>
                  </a:ext>
                </a:extLst>
              </p:cNvPr>
              <p:cNvSpPr txBox="1"/>
              <p:nvPr/>
            </p:nvSpPr>
            <p:spPr>
              <a:xfrm>
                <a:off x="8937197" y="6079263"/>
                <a:ext cx="18646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2C2F7A"/>
                    </a:solidFill>
                  </a:rPr>
                  <a:t>Nemocnice</a:t>
                </a:r>
                <a:br>
                  <a:rPr lang="cs-CZ" b="1" dirty="0">
                    <a:solidFill>
                      <a:srgbClr val="2C2F7A"/>
                    </a:solidFill>
                  </a:rPr>
                </a:br>
                <a:r>
                  <a:rPr lang="cs-CZ" b="1" dirty="0">
                    <a:solidFill>
                      <a:srgbClr val="2C2F7A"/>
                    </a:solidFill>
                  </a:rPr>
                  <a:t>Havlíčkův Brod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2191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FD97E6-A94E-E99D-C054-06BC10B84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" y="496888"/>
            <a:ext cx="2379663" cy="720725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Design </a:t>
            </a:r>
            <a:br>
              <a:rPr lang="cs-CZ" sz="3200" dirty="0"/>
            </a:br>
            <a:r>
              <a:rPr lang="cs-CZ" sz="3200" dirty="0"/>
              <a:t>projektu</a:t>
            </a:r>
          </a:p>
        </p:txBody>
      </p:sp>
      <p:pic>
        <p:nvPicPr>
          <p:cNvPr id="7" name="Obrázek 6" descr="Obsah obrázku text, Písmo, rukopis, inkoust&#10;&#10;Popis byl vytvořen automaticky">
            <a:extLst>
              <a:ext uri="{FF2B5EF4-FFF2-40B4-BE49-F238E27FC236}">
                <a16:creationId xmlns:a16="http://schemas.microsoft.com/office/drawing/2014/main" id="{5C42F729-8ACA-84E0-F801-9C3D4305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0" b="4823"/>
          <a:stretch/>
        </p:blipFill>
        <p:spPr>
          <a:xfrm>
            <a:off x="2582863" y="346414"/>
            <a:ext cx="7885898" cy="6143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5E2C224-8621-117C-FED9-E4D98AB8A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66"/>
          <a:stretch/>
        </p:blipFill>
        <p:spPr>
          <a:xfrm>
            <a:off x="7586869" y="6490252"/>
            <a:ext cx="3496163" cy="3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AF9E068-B86D-804B-8475-C2EB5E49DE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Porucha vývoje řeči </a:t>
            </a:r>
            <a:r>
              <a:rPr lang="cs-CZ" dirty="0"/>
              <a:t>– klinický logoped,</a:t>
            </a:r>
          </a:p>
          <a:p>
            <a:r>
              <a:rPr lang="cs-CZ" dirty="0"/>
              <a:t>Patologický nález při </a:t>
            </a:r>
            <a:r>
              <a:rPr lang="cs-CZ" dirty="0">
                <a:solidFill>
                  <a:schemeClr val="accent3"/>
                </a:solidFill>
              </a:rPr>
              <a:t>kineziologickém vyšetření </a:t>
            </a:r>
            <a:r>
              <a:rPr lang="cs-CZ" dirty="0"/>
              <a:t>– rehabilitační lékař, neurolog, fyzioterapeut,</a:t>
            </a:r>
          </a:p>
          <a:p>
            <a:r>
              <a:rPr lang="cs-CZ" dirty="0">
                <a:solidFill>
                  <a:schemeClr val="accent3"/>
                </a:solidFill>
              </a:rPr>
              <a:t>Porucha zraku </a:t>
            </a:r>
            <a:r>
              <a:rPr lang="cs-CZ" dirty="0"/>
              <a:t>– oftalmolog,</a:t>
            </a:r>
          </a:p>
          <a:p>
            <a:r>
              <a:rPr lang="cs-CZ" dirty="0"/>
              <a:t>Odchylky při </a:t>
            </a:r>
            <a:r>
              <a:rPr lang="cs-CZ" dirty="0">
                <a:solidFill>
                  <a:schemeClr val="accent3"/>
                </a:solidFill>
              </a:rPr>
              <a:t>psychologickém vyšetření </a:t>
            </a:r>
            <a:r>
              <a:rPr lang="cs-CZ" dirty="0"/>
              <a:t>– další sledování psychologem, psychiatr,</a:t>
            </a:r>
          </a:p>
          <a:p>
            <a:r>
              <a:rPr lang="cs-CZ" dirty="0"/>
              <a:t>Patologický nález při </a:t>
            </a:r>
            <a:r>
              <a:rPr lang="cs-CZ" dirty="0">
                <a:solidFill>
                  <a:schemeClr val="accent3"/>
                </a:solidFill>
              </a:rPr>
              <a:t>spirometrickém vyšetření </a:t>
            </a:r>
            <a:r>
              <a:rPr lang="cs-CZ" dirty="0"/>
              <a:t>– pneumolog, alergolog,</a:t>
            </a:r>
          </a:p>
          <a:p>
            <a:r>
              <a:rPr lang="cs-CZ" dirty="0"/>
              <a:t>Odchylky při </a:t>
            </a:r>
            <a:r>
              <a:rPr lang="cs-CZ" dirty="0">
                <a:solidFill>
                  <a:schemeClr val="accent3"/>
                </a:solidFill>
              </a:rPr>
              <a:t>somatickém vyšetření: </a:t>
            </a:r>
            <a:r>
              <a:rPr lang="cs-CZ" dirty="0"/>
              <a:t>porucha růstu – endokrinolog, specialisté: gastroenterolog, pneumolog, kardiolog, atd.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9693E4-12A2-F740-B0B0-5C130C04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Zjištěné odchylky – možnost konzultace se specialisty</a:t>
            </a:r>
          </a:p>
        </p:txBody>
      </p:sp>
    </p:spTree>
    <p:extLst>
      <p:ext uri="{BB962C8B-B14F-4D97-AF65-F5344CB8AC3E}">
        <p14:creationId xmlns:p14="http://schemas.microsoft.com/office/powerpoint/2010/main" val="236400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9764EA6-445E-3A15-8775-729CFBB9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nástroje  BUDEME POUŽÍVAT?</a:t>
            </a:r>
          </a:p>
        </p:txBody>
      </p:sp>
      <p:pic>
        <p:nvPicPr>
          <p:cNvPr id="2052" name="Picture 4" descr="TEPO - test porozumění větám">
            <a:extLst>
              <a:ext uri="{FF2B5EF4-FFF2-40B4-BE49-F238E27FC236}">
                <a16:creationId xmlns:a16="http://schemas.microsoft.com/office/drawing/2014/main" id="{3002575C-9A9B-572F-F31C-C3DE40C0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679818"/>
            <a:ext cx="2400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PRO – test produkce slovní zásoby">
            <a:extLst>
              <a:ext uri="{FF2B5EF4-FFF2-40B4-BE49-F238E27FC236}">
                <a16:creationId xmlns:a16="http://schemas.microsoft.com/office/drawing/2014/main" id="{77D32E83-EF7A-8AA0-961E-53E6EF94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7" y="2656682"/>
            <a:ext cx="2400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irometr SPIROLAB New Oxy, DT - POLYMED medical | Váš dodavatel ve světě  zdravotnictví.">
            <a:extLst>
              <a:ext uri="{FF2B5EF4-FFF2-40B4-BE49-F238E27FC236}">
                <a16:creationId xmlns:a16="http://schemas.microsoft.com/office/drawing/2014/main" id="{466CAE0D-CDCD-DF1F-0998-41F049CA44BE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77" y="3729546"/>
            <a:ext cx="3875883" cy="25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7C9B82-A319-D4ED-A60C-EC10A5ED9FCB}"/>
              </a:ext>
            </a:extLst>
          </p:cNvPr>
          <p:cNvSpPr txBox="1"/>
          <p:nvPr/>
        </p:nvSpPr>
        <p:spPr>
          <a:xfrm>
            <a:off x="9040553" y="633390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C2F7A"/>
                </a:solidFill>
              </a:rPr>
              <a:t>Spirometr</a:t>
            </a:r>
          </a:p>
        </p:txBody>
      </p:sp>
      <p:pic>
        <p:nvPicPr>
          <p:cNvPr id="2058" name="Picture 10" descr="Plusoptix: plusoptix S12C">
            <a:extLst>
              <a:ext uri="{FF2B5EF4-FFF2-40B4-BE49-F238E27FC236}">
                <a16:creationId xmlns:a16="http://schemas.microsoft.com/office/drawing/2014/main" id="{827DA03A-267F-6F85-10F9-F536CF7C8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2205" r="7081" b="10508"/>
          <a:stretch/>
        </p:blipFill>
        <p:spPr bwMode="auto">
          <a:xfrm>
            <a:off x="7764657" y="715437"/>
            <a:ext cx="3762103" cy="21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00F6509-7AB3-A3FF-8867-B3D5130CC3FB}"/>
              </a:ext>
            </a:extLst>
          </p:cNvPr>
          <p:cNvSpPr txBox="1"/>
          <p:nvPr/>
        </p:nvSpPr>
        <p:spPr>
          <a:xfrm>
            <a:off x="9136974" y="297957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2C2F7A"/>
                </a:solidFill>
              </a:rPr>
              <a:t>Plusoptix</a:t>
            </a:r>
            <a:endParaRPr lang="cs-CZ" b="1" dirty="0">
              <a:solidFill>
                <a:srgbClr val="2C2F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6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9764EA6-445E-3A15-8775-729CFBB9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nástroje  BUDEME POUŽÍVAT?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257D67-37A4-7EC3-80BA-30056365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0" y="1746510"/>
            <a:ext cx="5949108" cy="39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BC-2: Test motoriky pre deti">
            <a:extLst>
              <a:ext uri="{FF2B5EF4-FFF2-40B4-BE49-F238E27FC236}">
                <a16:creationId xmlns:a16="http://schemas.microsoft.com/office/drawing/2014/main" id="{C80EDEFA-C88E-1BA8-1E33-179300657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2901" r="29638" b="21803"/>
          <a:stretch/>
        </p:blipFill>
        <p:spPr bwMode="auto">
          <a:xfrm>
            <a:off x="7805393" y="1801689"/>
            <a:ext cx="2643794" cy="36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6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AEF7ED0-31C7-293A-05B8-031D5D7909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398529"/>
            <a:ext cx="10728325" cy="53157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2200" dirty="0"/>
              <a:t>1.</a:t>
            </a:r>
            <a:r>
              <a:rPr lang="cs-CZ" sz="2200" dirty="0">
                <a:solidFill>
                  <a:srgbClr val="DA2B47"/>
                </a:solidFill>
              </a:rPr>
              <a:t>Odhalení vývojové odchylky před nástupem do školy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   </a:t>
            </a:r>
            <a:r>
              <a:rPr lang="cs-CZ" sz="2200" i="0" baseline="0" dirty="0">
                <a:solidFill>
                  <a:schemeClr val="accent1"/>
                </a:solidFill>
              </a:rPr>
              <a:t>Indikace</a:t>
            </a:r>
            <a:r>
              <a:rPr lang="cs-CZ" sz="2200" dirty="0">
                <a:solidFill>
                  <a:schemeClr val="accent1"/>
                </a:solidFill>
              </a:rPr>
              <a:t> intervenčního programu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dirty="0"/>
              <a:t>                             n</a:t>
            </a:r>
            <a:r>
              <a:rPr lang="cs-CZ" sz="2200" i="0" baseline="0" dirty="0"/>
              <a:t>ormalizace nebo zmírnění patologického nálezu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                             zapojení dítěte do kolektivu a  každodenních aktivit  (</a:t>
            </a:r>
            <a:r>
              <a:rPr lang="cs-CZ" sz="2200" dirty="0"/>
              <a:t>asistent)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                              zlepšení kompetence dítěte  </a:t>
            </a:r>
            <a:endParaRPr lang="cs-CZ" sz="2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>
                <a:solidFill>
                  <a:srgbClr val="FF0000"/>
                </a:solidFill>
              </a:rPr>
              <a:t>                                      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dirty="0">
                <a:solidFill>
                  <a:srgbClr val="FF0000"/>
                </a:solidFill>
              </a:rPr>
              <a:t>                              </a:t>
            </a:r>
            <a:r>
              <a:rPr lang="cs-CZ" sz="2200" i="0" baseline="0" dirty="0">
                <a:solidFill>
                  <a:schemeClr val="accent1"/>
                </a:solidFill>
              </a:rPr>
              <a:t>z</a:t>
            </a:r>
            <a:r>
              <a:rPr lang="cs-CZ" sz="2200" baseline="0" dirty="0">
                <a:solidFill>
                  <a:schemeClr val="accent1"/>
                </a:solidFill>
              </a:rPr>
              <a:t>m</a:t>
            </a:r>
            <a:r>
              <a:rPr lang="cs-CZ" sz="2200" i="0" baseline="0" dirty="0">
                <a:solidFill>
                  <a:schemeClr val="accent1"/>
                </a:solidFill>
              </a:rPr>
              <a:t>írnění projevů dlouhodobé morbidity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2.</a:t>
            </a:r>
            <a:r>
              <a:rPr lang="cs-CZ" sz="2200" i="0" baseline="0" dirty="0">
                <a:solidFill>
                  <a:srgbClr val="DA2B47"/>
                </a:solidFill>
              </a:rPr>
              <a:t>Standardizova</a:t>
            </a:r>
            <a:r>
              <a:rPr lang="cs-CZ" sz="2200" dirty="0">
                <a:solidFill>
                  <a:srgbClr val="DA2B47"/>
                </a:solidFill>
              </a:rPr>
              <a:t>né</a:t>
            </a:r>
            <a:r>
              <a:rPr lang="cs-CZ" sz="2200" i="0" baseline="0" dirty="0">
                <a:solidFill>
                  <a:srgbClr val="DA2B47"/>
                </a:solidFill>
              </a:rPr>
              <a:t> doporučení </a:t>
            </a:r>
            <a:r>
              <a:rPr lang="cs-CZ" sz="2200" i="0" baseline="0" dirty="0"/>
              <a:t>pro pediatry včetně osvěty (letáky, přednášky)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dirty="0"/>
              <a:t>3.</a:t>
            </a:r>
            <a:r>
              <a:rPr lang="cs-CZ" sz="2200" dirty="0">
                <a:solidFill>
                  <a:srgbClr val="DA2B47"/>
                </a:solidFill>
              </a:rPr>
              <a:t>N</a:t>
            </a:r>
            <a:r>
              <a:rPr lang="cs-CZ" sz="2200" i="0" baseline="0" dirty="0">
                <a:solidFill>
                  <a:srgbClr val="DA2B47"/>
                </a:solidFill>
              </a:rPr>
              <a:t>ový kód pro screeningové vyšetření v 5 letech </a:t>
            </a:r>
            <a:r>
              <a:rPr lang="cs-CZ" sz="2200" i="0" baseline="0" dirty="0"/>
              <a:t>u PND </a:t>
            </a:r>
            <a:endParaRPr lang="en-US" sz="2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47C29BF-0DE3-1D95-17D6-28854BE8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KLÍČOVÉ AKTIVITY projektu pro dítě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82497CB-908E-67CD-ABAE-8B2D3760918B}"/>
              </a:ext>
            </a:extLst>
          </p:cNvPr>
          <p:cNvSpPr/>
          <p:nvPr/>
        </p:nvSpPr>
        <p:spPr>
          <a:xfrm>
            <a:off x="2276132" y="2578325"/>
            <a:ext cx="427597" cy="260967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8DE40F9-876C-DCD1-CAD1-8DDB2B369919}"/>
              </a:ext>
            </a:extLst>
          </p:cNvPr>
          <p:cNvSpPr/>
          <p:nvPr/>
        </p:nvSpPr>
        <p:spPr>
          <a:xfrm>
            <a:off x="2276130" y="3154537"/>
            <a:ext cx="427597" cy="260968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7ED9CA4-5B5E-E89A-42AF-2661AA709739}"/>
              </a:ext>
            </a:extLst>
          </p:cNvPr>
          <p:cNvSpPr/>
          <p:nvPr/>
        </p:nvSpPr>
        <p:spPr>
          <a:xfrm>
            <a:off x="2276129" y="3683727"/>
            <a:ext cx="427597" cy="260966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E3E60F12-265A-4D8F-C07D-E99FF44659D8}"/>
              </a:ext>
            </a:extLst>
          </p:cNvPr>
          <p:cNvSpPr/>
          <p:nvPr/>
        </p:nvSpPr>
        <p:spPr>
          <a:xfrm rot="5400000">
            <a:off x="4863643" y="4115890"/>
            <a:ext cx="467066" cy="260966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B5C6B49-6B36-4487-1FD6-CA41A1317D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410511"/>
            <a:ext cx="10728325" cy="468154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Předčasně (tj. dříve než v 37. týdnu) se v posledních letech rodí cca </a:t>
            </a:r>
            <a:r>
              <a:rPr lang="cs-CZ" b="1" dirty="0">
                <a:solidFill>
                  <a:srgbClr val="2C2F7A"/>
                </a:solidFill>
              </a:rPr>
              <a:t>7 % dětí </a:t>
            </a:r>
            <a:r>
              <a:rPr lang="cs-CZ" dirty="0"/>
              <a:t>z celkového počtu narozených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Dříve než v 32. týdnu se rodí </a:t>
            </a:r>
            <a:r>
              <a:rPr lang="cs-CZ" sz="2000" b="1" dirty="0">
                <a:solidFill>
                  <a:srgbClr val="2C2F7A"/>
                </a:solidFill>
              </a:rPr>
              <a:t>1–2 %</a:t>
            </a:r>
            <a:r>
              <a:rPr lang="cs-CZ" sz="2000" dirty="0"/>
              <a:t> dětí z celkového počtu narozených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Podíl předčasně narozených dětí v posledních letech </a:t>
            </a:r>
            <a:r>
              <a:rPr lang="cs-CZ" b="1" dirty="0">
                <a:solidFill>
                  <a:srgbClr val="2C2F7A"/>
                </a:solidFill>
              </a:rPr>
              <a:t>klesá</a:t>
            </a:r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/>
            <a:endParaRPr lang="cs-CZ" b="1" dirty="0">
              <a:solidFill>
                <a:srgbClr val="2C2F7A"/>
              </a:solidFill>
            </a:endParaRPr>
          </a:p>
          <a:p>
            <a:pPr algn="just"/>
            <a:endParaRPr lang="cs-CZ" b="1" dirty="0">
              <a:solidFill>
                <a:srgbClr val="2C2F7A"/>
              </a:solidFill>
            </a:endParaRPr>
          </a:p>
          <a:p>
            <a:endParaRPr lang="cs-CZ" b="1" dirty="0">
              <a:solidFill>
                <a:srgbClr val="2C2F7A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1FCF66-E1C2-E082-2E1F-BB956E9F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07FEC0-2149-B622-E48B-023093EC513C}"/>
              </a:ext>
            </a:extLst>
          </p:cNvPr>
          <p:cNvSpPr txBox="1"/>
          <p:nvPr/>
        </p:nvSpPr>
        <p:spPr>
          <a:xfrm>
            <a:off x="3720257" y="6382801"/>
            <a:ext cx="847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 dat: Národní registr reprodukčního zdraví (NRRZ) – Modul novorozenců (NAR)</a:t>
            </a:r>
          </a:p>
          <a:p>
            <a:r>
              <a:rPr lang="cs-CZ" sz="1200" dirty="0"/>
              <a:t>Otevřená datová sada: </a:t>
            </a:r>
            <a:r>
              <a:rPr lang="cs-CZ" sz="1200" dirty="0">
                <a:hlinkClick r:id="rId3"/>
              </a:rPr>
              <a:t>https://www.nzip.cz/clanek/1615-novorozenci-podle-zakladnich-sociodemografickych-charakteristik</a:t>
            </a:r>
            <a:endParaRPr lang="cs-CZ" sz="1200" dirty="0"/>
          </a:p>
          <a:p>
            <a:endParaRPr lang="cs-CZ" sz="12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CAF2C2E-AF78-68DD-90EB-E3D8B3F09D5B}"/>
              </a:ext>
            </a:extLst>
          </p:cNvPr>
          <p:cNvGraphicFramePr/>
          <p:nvPr/>
        </p:nvGraphicFramePr>
        <p:xfrm>
          <a:off x="852417" y="3308419"/>
          <a:ext cx="7302538" cy="324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421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07A508A-E0CA-87AB-B703-8304D05AE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PROTOKOLÁRNĚ ŘÍZENÁ NUTRICE U NEZRALÝCH NOVOROZENCŮ</a:t>
            </a:r>
          </a:p>
        </p:txBody>
      </p:sp>
    </p:spTree>
    <p:extLst>
      <p:ext uri="{BB962C8B-B14F-4D97-AF65-F5344CB8AC3E}">
        <p14:creationId xmlns:p14="http://schemas.microsoft.com/office/powerpoint/2010/main" val="294757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A5298A2-D809-A686-739D-0DDC4581F0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Odborný konzultant: MUDr. Jiří Dušek, MHA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Cílová skupina:</a:t>
            </a:r>
          </a:p>
          <a:p>
            <a:pPr lvl="1"/>
            <a:r>
              <a:rPr lang="cs-CZ" dirty="0"/>
              <a:t>novorozenci narození v gestačním týdnu 22+0 až 31+6</a:t>
            </a:r>
          </a:p>
          <a:p>
            <a:pPr lvl="1"/>
            <a:r>
              <a:rPr lang="cs-CZ" dirty="0"/>
              <a:t>400 PND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 klíčové aktivity:</a:t>
            </a:r>
          </a:p>
          <a:p>
            <a:pPr lvl="1"/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otestování procesu řízené nutrice nezralých novorozenců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Kde bude projekt probíhat?</a:t>
            </a:r>
          </a:p>
          <a:p>
            <a:pPr lvl="1"/>
            <a:r>
              <a:rPr lang="cs-CZ" dirty="0"/>
              <a:t>5 neonatologických center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95BF02-0E46-8577-8FDC-0F10CE73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999" y="475199"/>
            <a:ext cx="9934691" cy="720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PROTOKOLÁRNĚ ŘÍZENÁ NUTRICE U NEZRALÝCH NOVOROZENCŮ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ECA3D3F-A5EA-474B-6DE9-3613C6B3D539}"/>
              </a:ext>
            </a:extLst>
          </p:cNvPr>
          <p:cNvGrpSpPr/>
          <p:nvPr/>
        </p:nvGrpSpPr>
        <p:grpSpPr>
          <a:xfrm>
            <a:off x="1432795" y="4808326"/>
            <a:ext cx="9094920" cy="1283732"/>
            <a:chOff x="1432796" y="5193942"/>
            <a:chExt cx="9094920" cy="1283732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8CFEE86B-FE02-4350-73C1-731416DA29F9}"/>
                </a:ext>
              </a:extLst>
            </p:cNvPr>
            <p:cNvGrpSpPr/>
            <p:nvPr/>
          </p:nvGrpSpPr>
          <p:grpSpPr>
            <a:xfrm>
              <a:off x="1432796" y="5193942"/>
              <a:ext cx="7260282" cy="1283732"/>
              <a:chOff x="2666832" y="5193942"/>
              <a:chExt cx="7260282" cy="1283732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0FE33DC4-F196-99EF-B536-3850BD061CB3}"/>
                  </a:ext>
                </a:extLst>
              </p:cNvPr>
              <p:cNvGrpSpPr/>
              <p:nvPr/>
            </p:nvGrpSpPr>
            <p:grpSpPr>
              <a:xfrm>
                <a:off x="2854036" y="5193942"/>
                <a:ext cx="6982692" cy="914400"/>
                <a:chOff x="2854036" y="5193942"/>
                <a:chExt cx="6982692" cy="914400"/>
              </a:xfrm>
            </p:grpSpPr>
            <p:pic>
              <p:nvPicPr>
                <p:cNvPr id="5" name="Grafický objekt 4" descr="Nemocnice obrys">
                  <a:extLst>
                    <a:ext uri="{FF2B5EF4-FFF2-40B4-BE49-F238E27FC236}">
                      <a16:creationId xmlns:a16="http://schemas.microsoft.com/office/drawing/2014/main" id="{5169A224-6EF4-C821-03AC-E5762DC16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4036" y="51939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" name="Grafický objekt 6" descr="Nemocnice obrys">
                  <a:extLst>
                    <a:ext uri="{FF2B5EF4-FFF2-40B4-BE49-F238E27FC236}">
                      <a16:creationId xmlns:a16="http://schemas.microsoft.com/office/drawing/2014/main" id="{E884E466-4856-5862-8C77-BDD62B1B34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800" y="51939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afický objekt 7" descr="Nemocnice obrys">
                  <a:extLst>
                    <a:ext uri="{FF2B5EF4-FFF2-40B4-BE49-F238E27FC236}">
                      <a16:creationId xmlns:a16="http://schemas.microsoft.com/office/drawing/2014/main" id="{9EF8EF55-CA44-2C7B-751F-384AD50C96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9564" y="51939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fický objekt 8" descr="Nemocnice obrys">
                  <a:extLst>
                    <a:ext uri="{FF2B5EF4-FFF2-40B4-BE49-F238E27FC236}">
                      <a16:creationId xmlns:a16="http://schemas.microsoft.com/office/drawing/2014/main" id="{E4C6EC7E-08A7-D85C-EFDF-823CE43C8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2328" y="5193942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8A3E7737-B9A8-373D-82E6-D596A9552223}"/>
                  </a:ext>
                </a:extLst>
              </p:cNvPr>
              <p:cNvGrpSpPr/>
              <p:nvPr/>
            </p:nvGrpSpPr>
            <p:grpSpPr>
              <a:xfrm>
                <a:off x="2666832" y="6092058"/>
                <a:ext cx="7260282" cy="385616"/>
                <a:chOff x="2666832" y="6092058"/>
                <a:chExt cx="7260282" cy="385616"/>
              </a:xfrm>
            </p:grpSpPr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71798BC6-6913-0C75-BFE8-620209B43F58}"/>
                    </a:ext>
                  </a:extLst>
                </p:cNvPr>
                <p:cNvSpPr txBox="1"/>
                <p:nvPr/>
              </p:nvSpPr>
              <p:spPr>
                <a:xfrm>
                  <a:off x="2666832" y="6092058"/>
                  <a:ext cx="13516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VFN Praha</a:t>
                  </a:r>
                </a:p>
              </p:txBody>
            </p:sp>
            <p:sp>
              <p:nvSpPr>
                <p:cNvPr id="12" name="TextovéPole 11">
                  <a:extLst>
                    <a:ext uri="{FF2B5EF4-FFF2-40B4-BE49-F238E27FC236}">
                      <a16:creationId xmlns:a16="http://schemas.microsoft.com/office/drawing/2014/main" id="{EB3889DB-EC7D-C2F8-4F5B-07C2B5C1640C}"/>
                    </a:ext>
                  </a:extLst>
                </p:cNvPr>
                <p:cNvSpPr txBox="1"/>
                <p:nvPr/>
              </p:nvSpPr>
              <p:spPr>
                <a:xfrm>
                  <a:off x="4471197" y="6092058"/>
                  <a:ext cx="18133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Nemocnice ČB</a:t>
                  </a:r>
                </a:p>
              </p:txBody>
            </p:sp>
            <p:sp>
              <p:nvSpPr>
                <p:cNvPr id="13" name="TextovéPole 12">
                  <a:extLst>
                    <a:ext uri="{FF2B5EF4-FFF2-40B4-BE49-F238E27FC236}">
                      <a16:creationId xmlns:a16="http://schemas.microsoft.com/office/drawing/2014/main" id="{55C2529E-E417-D6A6-B87F-3CDDFDF4CB02}"/>
                    </a:ext>
                  </a:extLst>
                </p:cNvPr>
                <p:cNvSpPr txBox="1"/>
                <p:nvPr/>
              </p:nvSpPr>
              <p:spPr>
                <a:xfrm>
                  <a:off x="6923515" y="6108342"/>
                  <a:ext cx="81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FNOL</a:t>
                  </a:r>
                </a:p>
              </p:txBody>
            </p:sp>
            <p:sp>
              <p:nvSpPr>
                <p:cNvPr id="14" name="TextovéPole 13">
                  <a:extLst>
                    <a:ext uri="{FF2B5EF4-FFF2-40B4-BE49-F238E27FC236}">
                      <a16:creationId xmlns:a16="http://schemas.microsoft.com/office/drawing/2014/main" id="{A20BA681-09ED-FD20-6A92-3A2AEF3A9756}"/>
                    </a:ext>
                  </a:extLst>
                </p:cNvPr>
                <p:cNvSpPr txBox="1"/>
                <p:nvPr/>
              </p:nvSpPr>
              <p:spPr>
                <a:xfrm>
                  <a:off x="8831942" y="6094459"/>
                  <a:ext cx="1095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FN Brno</a:t>
                  </a:r>
                </a:p>
              </p:txBody>
            </p:sp>
          </p:grpSp>
        </p:grpSp>
        <p:pic>
          <p:nvPicPr>
            <p:cNvPr id="4" name="Grafický objekt 3" descr="Nemocnice obrys">
              <a:extLst>
                <a:ext uri="{FF2B5EF4-FFF2-40B4-BE49-F238E27FC236}">
                  <a16:creationId xmlns:a16="http://schemas.microsoft.com/office/drawing/2014/main" id="{A307F400-130F-C70A-BF2C-297B22B6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4227" y="5193942"/>
              <a:ext cx="914400" cy="914400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852348F9-AC81-D279-6FAB-B52B9152FAE0}"/>
                </a:ext>
              </a:extLst>
            </p:cNvPr>
            <p:cNvSpPr txBox="1"/>
            <p:nvPr/>
          </p:nvSpPr>
          <p:spPr>
            <a:xfrm>
              <a:off x="9535137" y="610834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2C2F7A"/>
                  </a:solidFill>
                </a:rPr>
                <a:t>BN Zlín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459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098EA-88CC-B286-EB90-5E4A5391D5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896945" cy="4428000"/>
          </a:xfrm>
        </p:spPr>
        <p:txBody>
          <a:bodyPr/>
          <a:lstStyle/>
          <a:p>
            <a:pPr algn="just"/>
            <a:r>
              <a:rPr lang="cs-CZ" dirty="0"/>
              <a:t>Zlepšení stavu výživy nedonošených dětí narozených pod 32. gestační týden</a:t>
            </a:r>
          </a:p>
          <a:p>
            <a:pPr algn="just"/>
            <a:r>
              <a:rPr lang="cs-CZ" dirty="0"/>
              <a:t>Umožnění </a:t>
            </a:r>
            <a:r>
              <a:rPr lang="cs-CZ" b="1" dirty="0">
                <a:solidFill>
                  <a:srgbClr val="2C2F7A"/>
                </a:solidFill>
              </a:rPr>
              <a:t>předávání kompletních záznamů o podané výživě </a:t>
            </a:r>
            <a:br>
              <a:rPr lang="cs-CZ" dirty="0"/>
            </a:br>
            <a:r>
              <a:rPr lang="cs-CZ" dirty="0"/>
              <a:t>a antropometrických hodnotách mezi perinatologickými (i intermediárními centry) v rámci projektu, ale i mimo něj</a:t>
            </a:r>
          </a:p>
          <a:p>
            <a:pPr algn="just"/>
            <a:r>
              <a:rPr lang="cs-CZ" b="1" dirty="0">
                <a:solidFill>
                  <a:srgbClr val="2C2F7A"/>
                </a:solidFill>
              </a:rPr>
              <a:t>Předávání komplexních dat o podaných makro a mikronutrientech </a:t>
            </a:r>
            <a:br>
              <a:rPr lang="cs-CZ" b="1" dirty="0">
                <a:solidFill>
                  <a:srgbClr val="2C2F7A"/>
                </a:solidFill>
              </a:rPr>
            </a:br>
            <a:r>
              <a:rPr lang="cs-CZ" dirty="0"/>
              <a:t>do lokálních, ale i centrálních databází</a:t>
            </a:r>
          </a:p>
          <a:p>
            <a:pPr algn="just"/>
            <a:r>
              <a:rPr lang="cs-CZ" dirty="0"/>
              <a:t>Do budoucna vytvoření pracovního nástroje pro zpracování dat a zlepšování stavu výživy i pomocí zapojení dalších mechanismů strojového učení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0F49A-1733-8136-8A18-2A2E8BA2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</p:spTree>
    <p:extLst>
      <p:ext uri="{BB962C8B-B14F-4D97-AF65-F5344CB8AC3E}">
        <p14:creationId xmlns:p14="http://schemas.microsoft.com/office/powerpoint/2010/main" val="927453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0CCFB-9C69-F2D5-40C8-A6474A1982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7"/>
            <a:ext cx="11016025" cy="4902205"/>
          </a:xfrm>
        </p:spPr>
        <p:txBody>
          <a:bodyPr>
            <a:noAutofit/>
          </a:bodyPr>
          <a:lstStyle/>
          <a:p>
            <a:pPr algn="just"/>
            <a:r>
              <a:rPr lang="cs-CZ" b="1" dirty="0">
                <a:solidFill>
                  <a:srgbClr val="2C2F7A"/>
                </a:solidFill>
                <a:latin typeface="+mj-lt"/>
              </a:rPr>
              <a:t>Sofistikovaný nutriční software</a:t>
            </a:r>
            <a:r>
              <a:rPr lang="cs-CZ" dirty="0">
                <a:latin typeface="+mj-lt"/>
              </a:rPr>
              <a:t> pro novorozence (enterální i parenterální složka)</a:t>
            </a:r>
          </a:p>
          <a:p>
            <a:pPr algn="just"/>
            <a:r>
              <a:rPr lang="cs-CZ" dirty="0">
                <a:latin typeface="+mj-lt"/>
              </a:rPr>
              <a:t>Možnosti </a:t>
            </a:r>
            <a:r>
              <a:rPr lang="cs-CZ" b="1" dirty="0">
                <a:solidFill>
                  <a:srgbClr val="2C2F7A"/>
                </a:solidFill>
                <a:latin typeface="+mj-lt"/>
              </a:rPr>
              <a:t>provádět analýzu makronutrientů mateřského mléka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4A6F4D-8378-B743-F916-336E93DD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Prostředky pro dosažení cíle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7D3FA2-C2CB-A7F2-8E23-21782C22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4199" r="12993" b="14097"/>
          <a:stretch/>
        </p:blipFill>
        <p:spPr bwMode="auto">
          <a:xfrm>
            <a:off x="1367245" y="3013166"/>
            <a:ext cx="3657600" cy="25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967BE2-6E58-0BCC-0E82-B1047DF6450A}"/>
              </a:ext>
            </a:extLst>
          </p:cNvPr>
          <p:cNvSpPr txBox="1"/>
          <p:nvPr/>
        </p:nvSpPr>
        <p:spPr>
          <a:xfrm>
            <a:off x="1471749" y="5704115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C2F7A"/>
                </a:solidFill>
              </a:rPr>
              <a:t>Analyzátor mateřského mléka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5113B92-613D-D58D-BC6F-2BEF0A147F5E}"/>
              </a:ext>
            </a:extLst>
          </p:cNvPr>
          <p:cNvGrpSpPr/>
          <p:nvPr/>
        </p:nvGrpSpPr>
        <p:grpSpPr>
          <a:xfrm>
            <a:off x="6868009" y="3171281"/>
            <a:ext cx="4667236" cy="2897030"/>
            <a:chOff x="6754798" y="1925955"/>
            <a:chExt cx="4667236" cy="2897030"/>
          </a:xfrm>
        </p:grpSpPr>
        <p:pic>
          <p:nvPicPr>
            <p:cNvPr id="8" name="Picture 4" descr="Nutrium - APK Download for Android | Aptoide">
              <a:extLst>
                <a:ext uri="{FF2B5EF4-FFF2-40B4-BE49-F238E27FC236}">
                  <a16:creationId xmlns:a16="http://schemas.microsoft.com/office/drawing/2014/main" id="{FD91E822-2D50-DDA0-1B61-5C52DCF8B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798" y="1925955"/>
              <a:ext cx="4667236" cy="2278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1B13896-9E72-E4A7-2EBA-82A35E97F9B5}"/>
                </a:ext>
              </a:extLst>
            </p:cNvPr>
            <p:cNvSpPr txBox="1"/>
            <p:nvPr/>
          </p:nvSpPr>
          <p:spPr>
            <a:xfrm>
              <a:off x="8059929" y="4453653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2C2F7A"/>
                  </a:solidFill>
                </a:rPr>
                <a:t>Nutriční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603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0CCFB-9C69-F2D5-40C8-A6474A1982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7"/>
            <a:ext cx="11016025" cy="490220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dirty="0">
                <a:latin typeface="+mj-lt"/>
              </a:rPr>
              <a:t>Na základě porovnávání dosažených hodnot a doporučení ESPGHAN </a:t>
            </a:r>
            <a:r>
              <a:rPr lang="cs-CZ" b="1" dirty="0">
                <a:solidFill>
                  <a:srgbClr val="2C2F7A"/>
                </a:solidFill>
                <a:latin typeface="+mj-lt"/>
              </a:rPr>
              <a:t>optimalizovat výživu</a:t>
            </a:r>
            <a:r>
              <a:rPr lang="cs-CZ" dirty="0">
                <a:latin typeface="+mj-lt"/>
              </a:rPr>
              <a:t> se zohledněním klinického stavu. Používání komplexních i elementárních druhů fortifikace</a:t>
            </a:r>
          </a:p>
          <a:p>
            <a:pPr algn="just">
              <a:lnSpc>
                <a:spcPct val="100000"/>
              </a:lnSpc>
            </a:pPr>
            <a:r>
              <a:rPr lang="cs-CZ" dirty="0">
                <a:latin typeface="+mj-lt"/>
              </a:rPr>
              <a:t>Používání </a:t>
            </a:r>
            <a:r>
              <a:rPr lang="cs-CZ" dirty="0" err="1">
                <a:latin typeface="+mj-lt"/>
              </a:rPr>
              <a:t>suplementačních</a:t>
            </a:r>
            <a:r>
              <a:rPr lang="cs-CZ" dirty="0">
                <a:latin typeface="+mj-lt"/>
              </a:rPr>
              <a:t> roztoků vitamínů, mikronutrientů pro optimalizaci složení</a:t>
            </a:r>
          </a:p>
          <a:p>
            <a:pPr algn="just">
              <a:lnSpc>
                <a:spcPct val="100000"/>
              </a:lnSpc>
            </a:pPr>
            <a:r>
              <a:rPr lang="cs-CZ" dirty="0">
                <a:latin typeface="+mj-lt"/>
              </a:rPr>
              <a:t>Získávání a prohlubování znalostí o výživě novorozenců u lékařských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i nelékařských profesí </a:t>
            </a:r>
          </a:p>
          <a:p>
            <a:pPr lvl="1" algn="just">
              <a:lnSpc>
                <a:spcPct val="100000"/>
              </a:lnSpc>
            </a:pP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Certifikovaný kurz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v oblasti:  </a:t>
            </a:r>
            <a:r>
              <a:rPr lang="cs-CZ" sz="2400" b="1" dirty="0">
                <a:solidFill>
                  <a:srgbClr val="2C2F7A"/>
                </a:solidFill>
                <a:effectLst/>
                <a:latin typeface="+mj-lt"/>
                <a:ea typeface="Times New Roman" panose="02020603050405020304" pitchFamily="18" charset="0"/>
              </a:rPr>
              <a:t>Zajištění provozu banky mateřského mléka – výživa novorozenců, </a:t>
            </a:r>
          </a:p>
          <a:p>
            <a:pPr lvl="1" algn="just">
              <a:lnSpc>
                <a:spcPct val="100000"/>
              </a:lnSpc>
            </a:pP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Připraven kurz:  </a:t>
            </a:r>
            <a:r>
              <a:rPr lang="cs-CZ" sz="2400" b="1" dirty="0">
                <a:solidFill>
                  <a:srgbClr val="2C2F7A"/>
                </a:solidFill>
                <a:effectLst/>
                <a:latin typeface="+mj-lt"/>
                <a:ea typeface="Times New Roman" panose="02020603050405020304" pitchFamily="18" charset="0"/>
              </a:rPr>
              <a:t>Protokolárně řízená nutrice novorozenců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4A6F4D-8378-B743-F916-336E93DD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Prostředky pro dosažení cíle</a:t>
            </a:r>
          </a:p>
        </p:txBody>
      </p:sp>
    </p:spTree>
    <p:extLst>
      <p:ext uri="{BB962C8B-B14F-4D97-AF65-F5344CB8AC3E}">
        <p14:creationId xmlns:p14="http://schemas.microsoft.com/office/powerpoint/2010/main" val="224222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FD97E6-A94E-E99D-C054-06BC10B84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330" y="497465"/>
            <a:ext cx="2380816" cy="720725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Design </a:t>
            </a:r>
            <a:br>
              <a:rPr lang="cs-CZ" sz="3200" dirty="0"/>
            </a:br>
            <a:r>
              <a:rPr lang="cs-CZ" sz="3200" dirty="0"/>
              <a:t>projektu</a:t>
            </a:r>
          </a:p>
        </p:txBody>
      </p:sp>
      <p:pic>
        <p:nvPicPr>
          <p:cNvPr id="4" name="Obrázek 3" descr="Obsah obrázku text, diagram, Písmo, snímek obrazovky&#10;&#10;Popis byl vytvořen automaticky">
            <a:extLst>
              <a:ext uri="{FF2B5EF4-FFF2-40B4-BE49-F238E27FC236}">
                <a16:creationId xmlns:a16="http://schemas.microsoft.com/office/drawing/2014/main" id="{A800C087-4072-B738-FE56-AE849887E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9" b="5441"/>
          <a:stretch/>
        </p:blipFill>
        <p:spPr>
          <a:xfrm>
            <a:off x="2469744" y="314585"/>
            <a:ext cx="8413080" cy="65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4C4F6-29FF-40FD-E25C-74FA2F8356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1050859" cy="4428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2C2F7A"/>
                </a:solidFill>
              </a:rPr>
              <a:t>Porovnání antropometrických dat mezi skupinami </a:t>
            </a:r>
            <a:r>
              <a:rPr lang="cs-CZ" dirty="0"/>
              <a:t>(retrospektivně </a:t>
            </a:r>
            <a:br>
              <a:rPr lang="cs-CZ" dirty="0"/>
            </a:br>
            <a:r>
              <a:rPr lang="cs-CZ" dirty="0"/>
              <a:t>a prospektivně) až do dosažení korigovaného 2. roku věku</a:t>
            </a:r>
          </a:p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2C2F7A"/>
                </a:solidFill>
              </a:rPr>
              <a:t>Srovnání i dalších výkonových a procesních dat</a:t>
            </a:r>
            <a:r>
              <a:rPr lang="cs-CZ" dirty="0"/>
              <a:t>, které mají vztah k výživě: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 err="1"/>
              <a:t>hsPDA</a:t>
            </a:r>
            <a:endParaRPr lang="cs-CZ" sz="2000" dirty="0"/>
          </a:p>
          <a:p>
            <a:pPr lvl="1" algn="just">
              <a:lnSpc>
                <a:spcPct val="100000"/>
              </a:lnSpc>
            </a:pPr>
            <a:r>
              <a:rPr lang="cs-CZ" sz="2000" dirty="0"/>
              <a:t>závažná forma BPD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ROP léčená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délka použití centrální katetrů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délka parenterální výživy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použití kortikoidů intravenózně a inhalačně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ionotropní podpora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inzulin…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A6D115-7872-A6F1-BB2E-D9728827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efektivity</a:t>
            </a:r>
          </a:p>
        </p:txBody>
      </p:sp>
    </p:spTree>
    <p:extLst>
      <p:ext uri="{BB962C8B-B14F-4D97-AF65-F5344CB8AC3E}">
        <p14:creationId xmlns:p14="http://schemas.microsoft.com/office/powerpoint/2010/main" val="219271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BAFD1E-3477-A781-216A-5FDFBC78F1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7" y="1478604"/>
            <a:ext cx="10728325" cy="4505182"/>
          </a:xfrm>
        </p:spPr>
        <p:txBody>
          <a:bodyPr>
            <a:noAutofit/>
          </a:bodyPr>
          <a:lstStyle/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snížení</a:t>
            </a:r>
            <a:r>
              <a:rPr lang="en-US" sz="2200" b="1" i="0" u="none" strike="noStrike" baseline="0" dirty="0">
                <a:solidFill>
                  <a:srgbClr val="2C2F7A"/>
                </a:solidFill>
              </a:rPr>
              <a:t> morbidity a mortality PND</a:t>
            </a:r>
          </a:p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dlouhodobé sledování a individualizovaná výživa reflektující momentální stav dítěte</a:t>
            </a:r>
          </a:p>
          <a:p>
            <a:pPr lvl="1"/>
            <a:r>
              <a:rPr lang="cs-CZ" b="0" i="0" u="none" strike="noStrike" baseline="0" dirty="0"/>
              <a:t>rychlejší</a:t>
            </a:r>
            <a:r>
              <a:rPr lang="cs-CZ" dirty="0"/>
              <a:t> </a:t>
            </a:r>
            <a:r>
              <a:rPr lang="cs-CZ" b="0" i="0" u="none" strike="noStrike" baseline="0" dirty="0"/>
              <a:t>přechod na enterální stravu</a:t>
            </a:r>
          </a:p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snížení rizika bronchopulmonální dysplazie, retinopatie, výskytu infekcí</a:t>
            </a:r>
          </a:p>
          <a:p>
            <a:pPr algn="l"/>
            <a:r>
              <a:rPr lang="pl-PL" sz="2200" b="1" i="0" u="none" strike="noStrike" baseline="0" dirty="0">
                <a:solidFill>
                  <a:srgbClr val="2C2F7A"/>
                </a:solidFill>
              </a:rPr>
              <a:t>zkrácení pobytu na JIP a redukce komplikací s tímto spojených</a:t>
            </a:r>
          </a:p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časnější kontakt s matkou a dřívější zahájení NIDCAP systému </a:t>
            </a:r>
          </a:p>
          <a:p>
            <a:pPr lvl="1"/>
            <a:r>
              <a:rPr lang="cs-CZ" b="0" i="0" u="none" strike="noStrike" baseline="0" dirty="0" err="1"/>
              <a:t>Newborn</a:t>
            </a:r>
            <a:r>
              <a:rPr lang="cs-CZ" b="0" i="0" u="none" strike="noStrike" baseline="0" dirty="0"/>
              <a:t> </a:t>
            </a:r>
            <a:r>
              <a:rPr lang="cs-CZ" b="0" i="0" u="none" strike="noStrike" baseline="0" dirty="0" err="1"/>
              <a:t>Individualized</a:t>
            </a:r>
            <a:r>
              <a:rPr lang="cs-CZ" dirty="0"/>
              <a:t> </a:t>
            </a:r>
            <a:r>
              <a:rPr lang="en-US" b="0" i="0" u="none" strike="noStrike" baseline="0" dirty="0"/>
              <a:t>Developmental Care and Assessment Program</a:t>
            </a:r>
            <a:endParaRPr lang="cs-CZ" b="0" i="0" u="none" strike="noStrike" baseline="0" dirty="0"/>
          </a:p>
          <a:p>
            <a:pPr lvl="1"/>
            <a:r>
              <a:rPr lang="cs-CZ" b="0" i="0" u="none" strike="noStrike" baseline="0" dirty="0"/>
              <a:t>maximalizace kontaktu dítěte s rodiči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7F04842-A7FA-4E1E-9DA5-466A378F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KLÍČOVÉ AKTIVITY projektu pro dítě</a:t>
            </a:r>
          </a:p>
        </p:txBody>
      </p:sp>
    </p:spTree>
    <p:extLst>
      <p:ext uri="{BB962C8B-B14F-4D97-AF65-F5344CB8AC3E}">
        <p14:creationId xmlns:p14="http://schemas.microsoft.com/office/powerpoint/2010/main" val="4003992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71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D00968B-81DB-D8CC-6649-49883739A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497806"/>
            <a:ext cx="10728325" cy="442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b="1" cap="none" dirty="0">
                <a:solidFill>
                  <a:srgbClr val="002060"/>
                </a:solidFill>
              </a:rPr>
              <a:t>Doba trvání projektu: </a:t>
            </a:r>
            <a:r>
              <a:rPr lang="cs-CZ" sz="2400" cap="none" dirty="0"/>
              <a:t>1. </a:t>
            </a:r>
            <a:r>
              <a:rPr lang="cs-CZ" dirty="0"/>
              <a:t>3</a:t>
            </a:r>
            <a:r>
              <a:rPr lang="cs-CZ" sz="2400" cap="none" dirty="0"/>
              <a:t>. 2024 – </a:t>
            </a:r>
            <a:r>
              <a:rPr lang="cs-CZ" dirty="0"/>
              <a:t>28</a:t>
            </a:r>
            <a:r>
              <a:rPr lang="cs-CZ" sz="2400" cap="none" dirty="0"/>
              <a:t>. </a:t>
            </a:r>
            <a:r>
              <a:rPr lang="cs-CZ" dirty="0"/>
              <a:t>2</a:t>
            </a:r>
            <a:r>
              <a:rPr lang="cs-CZ" sz="2400" cap="none" dirty="0"/>
              <a:t>. 2027</a:t>
            </a:r>
          </a:p>
          <a:p>
            <a:r>
              <a:rPr lang="cs-CZ" b="1" dirty="0">
                <a:solidFill>
                  <a:srgbClr val="002060"/>
                </a:solidFill>
              </a:rPr>
              <a:t>5 klíčových aktivit (KA):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KA1: Organizace a metodika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KA2: Protokolárně řízená nutrice u nezralých novorozenců (400 PND)</a:t>
            </a:r>
          </a:p>
          <a:p>
            <a:pPr lvl="2"/>
            <a:r>
              <a:rPr lang="cs-CZ" sz="1500" dirty="0"/>
              <a:t>Dlouhodobé sledování a individualizovaná výživa, rychlejší přechod na enterální stravu, zkrácení pobytu na JIP</a:t>
            </a:r>
            <a:endParaRPr lang="cs-CZ" sz="1500" dirty="0">
              <a:solidFill>
                <a:srgbClr val="002060"/>
              </a:solidFill>
            </a:endParaRP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KA3: Domácí řízená monitorace a optimalizace kyslíkové terapie (70 PND)</a:t>
            </a:r>
          </a:p>
          <a:p>
            <a:pPr lvl="2"/>
            <a:r>
              <a:rPr lang="cs-CZ" sz="1500" dirty="0"/>
              <a:t>Řízená kontinuální monitorace, zkrácení doby hospitalizace, snížení rizika infekcí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KA4</a:t>
            </a:r>
            <a:r>
              <a:rPr lang="cs-CZ" b="1">
                <a:solidFill>
                  <a:srgbClr val="002060"/>
                </a:solidFill>
              </a:rPr>
              <a:t>: </a:t>
            </a:r>
            <a:r>
              <a:rPr lang="cs-CZ" b="1">
                <a:solidFill>
                  <a:srgbClr val="2C2F7A"/>
                </a:solidFill>
              </a:rPr>
              <a:t>Včasné </a:t>
            </a:r>
            <a:r>
              <a:rPr lang="cs-CZ" b="1" dirty="0">
                <a:solidFill>
                  <a:srgbClr val="2C2F7A"/>
                </a:solidFill>
              </a:rPr>
              <a:t>o</a:t>
            </a:r>
            <a:r>
              <a:rPr lang="cs-CZ" b="1">
                <a:solidFill>
                  <a:srgbClr val="2C2F7A"/>
                </a:solidFill>
              </a:rPr>
              <a:t>dhalení </a:t>
            </a:r>
            <a:r>
              <a:rPr lang="cs-CZ" b="1" dirty="0">
                <a:solidFill>
                  <a:srgbClr val="2C2F7A"/>
                </a:solidFill>
              </a:rPr>
              <a:t>vývojových odchylek PND v 5 letech (210 PND)</a:t>
            </a:r>
          </a:p>
          <a:p>
            <a:pPr lvl="2"/>
            <a:r>
              <a:rPr lang="cs-CZ" sz="1500" dirty="0"/>
              <a:t>Diagnostika a následná individuální terapie formou intervenčních programů s cílem zlepšení stavu dítěte a jeho zařazení do kolektivu</a:t>
            </a:r>
          </a:p>
          <a:p>
            <a:pPr lvl="1"/>
            <a:r>
              <a:rPr lang="cs-CZ" b="1" dirty="0">
                <a:solidFill>
                  <a:srgbClr val="2C2F7A"/>
                </a:solidFill>
              </a:rPr>
              <a:t>KA5: Vyhodnocení a metodická doporučení</a:t>
            </a:r>
          </a:p>
          <a:p>
            <a:r>
              <a:rPr lang="cs-CZ" b="1" dirty="0">
                <a:solidFill>
                  <a:srgbClr val="002060"/>
                </a:solidFill>
              </a:rPr>
              <a:t>Projekt v číslech: </a:t>
            </a:r>
          </a:p>
          <a:p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8752AEC-B527-C692-4936-7B14FD32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75" y="541075"/>
            <a:ext cx="9802034" cy="720000"/>
          </a:xfrm>
        </p:spPr>
        <p:txBody>
          <a:bodyPr>
            <a:normAutofit fontScale="90000"/>
          </a:bodyPr>
          <a:lstStyle/>
          <a:p>
            <a:r>
              <a:rPr lang="cs-CZ" dirty="0"/>
              <a:t>ČASNÝ ZÁCHYT a prevence ZDRAVOTNÍCH KOMPLIKACÍ </a:t>
            </a:r>
            <a:br>
              <a:rPr lang="cs-CZ" dirty="0"/>
            </a:br>
            <a:r>
              <a:rPr lang="cs-CZ" dirty="0"/>
              <a:t>U Předčasně narozených dětí (PND)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AFF6B3F6-4B82-EA82-9521-FB03B6976EC4}"/>
              </a:ext>
            </a:extLst>
          </p:cNvPr>
          <p:cNvGrpSpPr/>
          <p:nvPr/>
        </p:nvGrpSpPr>
        <p:grpSpPr>
          <a:xfrm>
            <a:off x="3868107" y="5269613"/>
            <a:ext cx="3460962" cy="1366150"/>
            <a:chOff x="3868107" y="4604620"/>
            <a:chExt cx="3460962" cy="1366150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F974E11-7B0F-F3C5-2F97-EEA823F4B8DF}"/>
                </a:ext>
              </a:extLst>
            </p:cNvPr>
            <p:cNvGrpSpPr/>
            <p:nvPr/>
          </p:nvGrpSpPr>
          <p:grpSpPr>
            <a:xfrm>
              <a:off x="5566771" y="4604620"/>
              <a:ext cx="1762298" cy="1366150"/>
              <a:chOff x="3149469" y="4440598"/>
              <a:chExt cx="1762298" cy="1366150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2CC6DE76-E14C-7EFD-38E7-02A222F01F1D}"/>
                  </a:ext>
                </a:extLst>
              </p:cNvPr>
              <p:cNvGrpSpPr/>
              <p:nvPr/>
            </p:nvGrpSpPr>
            <p:grpSpPr>
              <a:xfrm>
                <a:off x="3427614" y="4440598"/>
                <a:ext cx="1194262" cy="904485"/>
                <a:chOff x="3560618" y="4124714"/>
                <a:chExt cx="1690254" cy="1364673"/>
              </a:xfrm>
              <a:solidFill>
                <a:srgbClr val="C00000"/>
              </a:solidFill>
            </p:grpSpPr>
            <p:pic>
              <p:nvPicPr>
                <p:cNvPr id="8" name="Grafický objekt 7" descr="Miminko se souvislou výplní">
                  <a:extLst>
                    <a:ext uri="{FF2B5EF4-FFF2-40B4-BE49-F238E27FC236}">
                      <a16:creationId xmlns:a16="http://schemas.microsoft.com/office/drawing/2014/main" id="{1C6878E8-CB0F-BD4B-8DC7-8ECDC6AEF8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0618" y="45749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fický objekt 8" descr="Miminko se souvislou výplní">
                  <a:extLst>
                    <a:ext uri="{FF2B5EF4-FFF2-40B4-BE49-F238E27FC236}">
                      <a16:creationId xmlns:a16="http://schemas.microsoft.com/office/drawing/2014/main" id="{17FC7DF6-37E6-8D4C-D309-A11DD1B307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6472" y="45749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" name="Grafický objekt 9" descr="Miminko se souvislou výplní">
                  <a:extLst>
                    <a:ext uri="{FF2B5EF4-FFF2-40B4-BE49-F238E27FC236}">
                      <a16:creationId xmlns:a16="http://schemas.microsoft.com/office/drawing/2014/main" id="{C591283B-A506-81F1-4E42-D812B7DAF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6858" y="4124714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5ED36EE-34E8-B368-FF63-1CF7A24E246F}"/>
                  </a:ext>
                </a:extLst>
              </p:cNvPr>
              <p:cNvSpPr txBox="1"/>
              <p:nvPr/>
            </p:nvSpPr>
            <p:spPr>
              <a:xfrm>
                <a:off x="3149469" y="5345083"/>
                <a:ext cx="176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C00000"/>
                    </a:solidFill>
                  </a:rPr>
                  <a:t>680 předčasně narozených dětí</a:t>
                </a: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66752B95-DAAC-26CE-59BE-2C53B6074CA8}"/>
                </a:ext>
              </a:extLst>
            </p:cNvPr>
            <p:cNvGrpSpPr/>
            <p:nvPr/>
          </p:nvGrpSpPr>
          <p:grpSpPr>
            <a:xfrm>
              <a:off x="3868107" y="4606852"/>
              <a:ext cx="1335147" cy="1273816"/>
              <a:chOff x="3868107" y="4606852"/>
              <a:chExt cx="1335147" cy="1273816"/>
            </a:xfrm>
          </p:grpSpPr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731391DD-883E-9E2A-F8E7-5A70CCE271ED}"/>
                  </a:ext>
                </a:extLst>
              </p:cNvPr>
              <p:cNvSpPr txBox="1"/>
              <p:nvPr/>
            </p:nvSpPr>
            <p:spPr>
              <a:xfrm>
                <a:off x="4226220" y="5603669"/>
                <a:ext cx="636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b="1" dirty="0">
                    <a:solidFill>
                      <a:schemeClr val="accent1"/>
                    </a:solidFill>
                  </a:rPr>
                  <a:t>3 roky</a:t>
                </a:r>
              </a:p>
            </p:txBody>
          </p:sp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F000DC03-7D96-C442-D644-3775510097CD}"/>
                  </a:ext>
                </a:extLst>
              </p:cNvPr>
              <p:cNvGrpSpPr/>
              <p:nvPr/>
            </p:nvGrpSpPr>
            <p:grpSpPr>
              <a:xfrm>
                <a:off x="3868107" y="4606852"/>
                <a:ext cx="1335147" cy="1055202"/>
                <a:chOff x="3867742" y="4551176"/>
                <a:chExt cx="1335147" cy="1055202"/>
              </a:xfrm>
            </p:grpSpPr>
            <p:pic>
              <p:nvPicPr>
                <p:cNvPr id="4" name="Grafický objekt 3" descr="Otáčecí kalendář obrys">
                  <a:extLst>
                    <a:ext uri="{FF2B5EF4-FFF2-40B4-BE49-F238E27FC236}">
                      <a16:creationId xmlns:a16="http://schemas.microsoft.com/office/drawing/2014/main" id="{DF775300-4B9D-1F92-54A8-45E77F1F5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742" y="4551176"/>
                  <a:ext cx="646077" cy="646077"/>
                </a:xfrm>
                <a:prstGeom prst="rect">
                  <a:avLst/>
                </a:prstGeom>
              </p:spPr>
            </p:pic>
            <p:grpSp>
              <p:nvGrpSpPr>
                <p:cNvPr id="21" name="Skupina 20">
                  <a:extLst>
                    <a:ext uri="{FF2B5EF4-FFF2-40B4-BE49-F238E27FC236}">
                      <a16:creationId xmlns:a16="http://schemas.microsoft.com/office/drawing/2014/main" id="{F67A1ABE-B9A5-DC62-9053-438EFE19122F}"/>
                    </a:ext>
                  </a:extLst>
                </p:cNvPr>
                <p:cNvGrpSpPr/>
                <p:nvPr/>
              </p:nvGrpSpPr>
              <p:grpSpPr>
                <a:xfrm>
                  <a:off x="4206868" y="4762189"/>
                  <a:ext cx="646077" cy="646077"/>
                  <a:chOff x="2531744" y="5060426"/>
                  <a:chExt cx="646077" cy="646077"/>
                </a:xfrm>
              </p:grpSpPr>
              <p:sp>
                <p:nvSpPr>
                  <p:cNvPr id="22" name="TextovéPole 21">
                    <a:extLst>
                      <a:ext uri="{FF2B5EF4-FFF2-40B4-BE49-F238E27FC236}">
                        <a16:creationId xmlns:a16="http://schemas.microsoft.com/office/drawing/2014/main" id="{C28ACEE0-0D29-D9E7-89C3-C70A212CE27D}"/>
                      </a:ext>
                    </a:extLst>
                  </p:cNvPr>
                  <p:cNvSpPr txBox="1"/>
                  <p:nvPr/>
                </p:nvSpPr>
                <p:spPr>
                  <a:xfrm>
                    <a:off x="2612212" y="5131267"/>
                    <a:ext cx="510791" cy="47240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cs-CZ" sz="1200" b="1" dirty="0">
                      <a:solidFill>
                        <a:schemeClr val="accent1"/>
                      </a:solidFill>
                    </a:endParaRPr>
                  </a:p>
                </p:txBody>
              </p:sp>
              <p:pic>
                <p:nvPicPr>
                  <p:cNvPr id="23" name="Grafický objekt 22" descr="Otáčecí kalendář obrys">
                    <a:extLst>
                      <a:ext uri="{FF2B5EF4-FFF2-40B4-BE49-F238E27FC236}">
                        <a16:creationId xmlns:a16="http://schemas.microsoft.com/office/drawing/2014/main" id="{7E1693FA-16EB-50B3-4882-4746BD1C41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1744" y="5060426"/>
                    <a:ext cx="646077" cy="64607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Skupina 19">
                  <a:extLst>
                    <a:ext uri="{FF2B5EF4-FFF2-40B4-BE49-F238E27FC236}">
                      <a16:creationId xmlns:a16="http://schemas.microsoft.com/office/drawing/2014/main" id="{06E81DFA-DE82-98E5-89F0-CAF7CA32F490}"/>
                    </a:ext>
                  </a:extLst>
                </p:cNvPr>
                <p:cNvGrpSpPr/>
                <p:nvPr/>
              </p:nvGrpSpPr>
              <p:grpSpPr>
                <a:xfrm>
                  <a:off x="4556812" y="4960301"/>
                  <a:ext cx="646077" cy="646077"/>
                  <a:chOff x="2531744" y="5060426"/>
                  <a:chExt cx="646077" cy="646077"/>
                </a:xfrm>
              </p:grpSpPr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C9C41565-3178-D061-D526-8CB9F04163C3}"/>
                      </a:ext>
                    </a:extLst>
                  </p:cNvPr>
                  <p:cNvSpPr txBox="1"/>
                  <p:nvPr/>
                </p:nvSpPr>
                <p:spPr>
                  <a:xfrm>
                    <a:off x="2612212" y="5131267"/>
                    <a:ext cx="510791" cy="47240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cs-CZ" sz="1200" b="1" dirty="0">
                      <a:solidFill>
                        <a:schemeClr val="accent1"/>
                      </a:solidFill>
                    </a:endParaRPr>
                  </a:p>
                </p:txBody>
              </p:sp>
              <p:pic>
                <p:nvPicPr>
                  <p:cNvPr id="14" name="Grafický objekt 13" descr="Otáčecí kalendář obrys">
                    <a:extLst>
                      <a:ext uri="{FF2B5EF4-FFF2-40B4-BE49-F238E27FC236}">
                        <a16:creationId xmlns:a16="http://schemas.microsoft.com/office/drawing/2014/main" id="{E41AFAD5-F682-2282-E7BE-DB7D70BDE1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1744" y="5060426"/>
                    <a:ext cx="646077" cy="646077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7AF18E0-CF61-3562-3479-F953A56E1ADD}"/>
              </a:ext>
            </a:extLst>
          </p:cNvPr>
          <p:cNvGrpSpPr/>
          <p:nvPr/>
        </p:nvGrpSpPr>
        <p:grpSpPr>
          <a:xfrm>
            <a:off x="7357611" y="5177613"/>
            <a:ext cx="2048090" cy="1386918"/>
            <a:chOff x="5210549" y="4976531"/>
            <a:chExt cx="2048090" cy="1386918"/>
          </a:xfrm>
        </p:grpSpPr>
        <p:pic>
          <p:nvPicPr>
            <p:cNvPr id="6" name="Grafický objekt 5" descr="Nemocnice obrys">
              <a:extLst>
                <a:ext uri="{FF2B5EF4-FFF2-40B4-BE49-F238E27FC236}">
                  <a16:creationId xmlns:a16="http://schemas.microsoft.com/office/drawing/2014/main" id="{1570B01D-8F4B-BC0C-49D8-0F6D7FF02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65034" y="4976531"/>
              <a:ext cx="914400" cy="914400"/>
            </a:xfrm>
            <a:prstGeom prst="rect">
              <a:avLst/>
            </a:prstGeom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30FC1460-A48F-F074-BCA0-643E35CF81B8}"/>
                </a:ext>
              </a:extLst>
            </p:cNvPr>
            <p:cNvSpPr txBox="1"/>
            <p:nvPr/>
          </p:nvSpPr>
          <p:spPr>
            <a:xfrm>
              <a:off x="5210549" y="5901784"/>
              <a:ext cx="2048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solidFill>
                    <a:srgbClr val="2C2F7A"/>
                  </a:solidFill>
                </a:rPr>
                <a:t>8 perinatologických </a:t>
              </a:r>
              <a:br>
                <a:rPr lang="cs-CZ" sz="1200" b="1" dirty="0">
                  <a:solidFill>
                    <a:srgbClr val="2C2F7A"/>
                  </a:solidFill>
                </a:rPr>
              </a:br>
              <a:r>
                <a:rPr lang="cs-CZ" sz="1200" b="1" dirty="0">
                  <a:solidFill>
                    <a:srgbClr val="2C2F7A"/>
                  </a:solidFill>
                </a:rPr>
                <a:t>a intermediárních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18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07A508A-E0CA-87AB-B703-8304D05AE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DOMÁCÍ ŘÍZENÁ MONITORACE A OPTIMALIZACE OXYGENOTERAPIE</a:t>
            </a:r>
          </a:p>
        </p:txBody>
      </p:sp>
    </p:spTree>
    <p:extLst>
      <p:ext uri="{BB962C8B-B14F-4D97-AF65-F5344CB8AC3E}">
        <p14:creationId xmlns:p14="http://schemas.microsoft.com/office/powerpoint/2010/main" val="231245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A5298A2-D809-A686-739D-0DDC4581F0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536970"/>
            <a:ext cx="10728325" cy="4555088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Odborný konzultant: MUDr. Jana Tuková, Ph.D.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Cílová skupina:</a:t>
            </a:r>
          </a:p>
          <a:p>
            <a:pPr lvl="1"/>
            <a:r>
              <a:rPr lang="cs-CZ" dirty="0"/>
              <a:t>novorozenci narození v gestačním týdnu 22+0 až 31+6 s bronchopulmonální dysplazií</a:t>
            </a:r>
          </a:p>
          <a:p>
            <a:pPr lvl="1"/>
            <a:r>
              <a:rPr lang="cs-CZ" dirty="0"/>
              <a:t>70 PND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 klíčové aktivity:</a:t>
            </a:r>
          </a:p>
          <a:p>
            <a:pPr lvl="1"/>
            <a:r>
              <a:rPr lang="cs-CZ" dirty="0"/>
              <a:t>ověřit možnost fungování a organizace dálkové řízené domácí oxygenoterapie a její optimalizace</a:t>
            </a:r>
          </a:p>
          <a:p>
            <a:pPr lvl="1"/>
            <a:r>
              <a:rPr lang="cs-CZ" dirty="0"/>
              <a:t>kontrola a vyhodnocení efektu monitorace a optimalizace oxygenoterapie</a:t>
            </a:r>
          </a:p>
          <a:p>
            <a:r>
              <a:rPr lang="cs-CZ" b="1" dirty="0">
                <a:solidFill>
                  <a:schemeClr val="accent1"/>
                </a:solidFill>
              </a:rPr>
              <a:t>Kde bude projekt probíhat?</a:t>
            </a:r>
          </a:p>
          <a:p>
            <a:pPr lvl="1"/>
            <a:r>
              <a:rPr lang="cs-CZ" dirty="0"/>
              <a:t>4 neonatologická centra</a:t>
            </a:r>
          </a:p>
          <a:p>
            <a:pPr lvl="1"/>
            <a:r>
              <a:rPr lang="cs-CZ" dirty="0"/>
              <a:t>4 pediatrické ambulance pro PND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95BF02-0E46-8577-8FDC-0F10CE73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DOMÁCÍ ŘÍZENÁ MONITORACE A OPTIMALIZACE OXYGENOTERAPIE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CFEE86B-FE02-4350-73C1-731416DA29F9}"/>
              </a:ext>
            </a:extLst>
          </p:cNvPr>
          <p:cNvGrpSpPr/>
          <p:nvPr/>
        </p:nvGrpSpPr>
        <p:grpSpPr>
          <a:xfrm>
            <a:off x="2764152" y="5271932"/>
            <a:ext cx="7513729" cy="1283732"/>
            <a:chOff x="2719831" y="5193942"/>
            <a:chExt cx="7513729" cy="1283732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0FE33DC4-F196-99EF-B536-3850BD061CB3}"/>
                </a:ext>
              </a:extLst>
            </p:cNvPr>
            <p:cNvGrpSpPr/>
            <p:nvPr/>
          </p:nvGrpSpPr>
          <p:grpSpPr>
            <a:xfrm>
              <a:off x="2854036" y="5193942"/>
              <a:ext cx="6982692" cy="914400"/>
              <a:chOff x="2854036" y="5193942"/>
              <a:chExt cx="6982692" cy="914400"/>
            </a:xfrm>
          </p:grpSpPr>
          <p:pic>
            <p:nvPicPr>
              <p:cNvPr id="5" name="Grafický objekt 4" descr="Nemocnice obrys">
                <a:extLst>
                  <a:ext uri="{FF2B5EF4-FFF2-40B4-BE49-F238E27FC236}">
                    <a16:creationId xmlns:a16="http://schemas.microsoft.com/office/drawing/2014/main" id="{5169A224-6EF4-C821-03AC-E5762DC1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854036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fický objekt 6" descr="Nemocnice obrys">
                <a:extLst>
                  <a:ext uri="{FF2B5EF4-FFF2-40B4-BE49-F238E27FC236}">
                    <a16:creationId xmlns:a16="http://schemas.microsoft.com/office/drawing/2014/main" id="{E884E466-4856-5862-8C77-BDD62B1B3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76800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fický objekt 7" descr="Nemocnice obrys">
                <a:extLst>
                  <a:ext uri="{FF2B5EF4-FFF2-40B4-BE49-F238E27FC236}">
                    <a16:creationId xmlns:a16="http://schemas.microsoft.com/office/drawing/2014/main" id="{9EF8EF55-CA44-2C7B-751F-384AD50C9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99564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fický objekt 8" descr="Nemocnice obrys">
                <a:extLst>
                  <a:ext uri="{FF2B5EF4-FFF2-40B4-BE49-F238E27FC236}">
                    <a16:creationId xmlns:a16="http://schemas.microsoft.com/office/drawing/2014/main" id="{E4C6EC7E-08A7-D85C-EFDF-823CE43C8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22328" y="519394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8A3E7737-B9A8-373D-82E6-D596A9552223}"/>
                </a:ext>
              </a:extLst>
            </p:cNvPr>
            <p:cNvGrpSpPr/>
            <p:nvPr/>
          </p:nvGrpSpPr>
          <p:grpSpPr>
            <a:xfrm>
              <a:off x="2719831" y="6091111"/>
              <a:ext cx="7513729" cy="386563"/>
              <a:chOff x="2719831" y="6091111"/>
              <a:chExt cx="7513729" cy="386563"/>
            </a:xfrm>
          </p:grpSpPr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71798BC6-6913-0C75-BFE8-620209B43F58}"/>
                  </a:ext>
                </a:extLst>
              </p:cNvPr>
              <p:cNvSpPr txBox="1"/>
              <p:nvPr/>
            </p:nvSpPr>
            <p:spPr>
              <a:xfrm>
                <a:off x="2719831" y="6091111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VFN Praha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B3889DB-EC7D-C2F8-4F5B-07C2B5C1640C}"/>
                  </a:ext>
                </a:extLst>
              </p:cNvPr>
              <p:cNvSpPr txBox="1"/>
              <p:nvPr/>
            </p:nvSpPr>
            <p:spPr>
              <a:xfrm>
                <a:off x="4471197" y="6092058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Nemocnice ČB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5C2529E-E417-D6A6-B87F-3CDDFDF4CB02}"/>
                  </a:ext>
                </a:extLst>
              </p:cNvPr>
              <p:cNvSpPr txBox="1"/>
              <p:nvPr/>
            </p:nvSpPr>
            <p:spPr>
              <a:xfrm>
                <a:off x="6987307" y="610834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FNOL</a:t>
                </a:r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A20BA681-09ED-FD20-6A92-3A2AEF3A9756}"/>
                  </a:ext>
                </a:extLst>
              </p:cNvPr>
              <p:cNvSpPr txBox="1"/>
              <p:nvPr/>
            </p:nvSpPr>
            <p:spPr>
              <a:xfrm>
                <a:off x="8599779" y="6094233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ÚPMD Podolí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29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0EEF33-55FA-7240-A19A-554FF179A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855" y="502372"/>
            <a:ext cx="9802812" cy="720725"/>
          </a:xfrm>
        </p:spPr>
        <p:txBody>
          <a:bodyPr>
            <a:normAutofit fontScale="90000"/>
          </a:bodyPr>
          <a:lstStyle/>
          <a:p>
            <a:r>
              <a:rPr lang="cs-CZ" dirty="0"/>
              <a:t>DESIGN </a:t>
            </a:r>
            <a:br>
              <a:rPr lang="cs-CZ" dirty="0"/>
            </a:br>
            <a:r>
              <a:rPr lang="cs-CZ" dirty="0"/>
              <a:t>PROJEKTU</a:t>
            </a:r>
          </a:p>
        </p:txBody>
      </p:sp>
      <p:pic>
        <p:nvPicPr>
          <p:cNvPr id="7" name="Obrázek 6" descr="Obsah obrázku text, diagram, Písmo, řada/pruh&#10;&#10;Popis byl vytvořen automaticky">
            <a:extLst>
              <a:ext uri="{FF2B5EF4-FFF2-40B4-BE49-F238E27FC236}">
                <a16:creationId xmlns:a16="http://schemas.microsoft.com/office/drawing/2014/main" id="{FB5607F1-D21C-3BA4-F264-3443BFE2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57"/>
          <a:stretch/>
        </p:blipFill>
        <p:spPr>
          <a:xfrm>
            <a:off x="2769327" y="250372"/>
            <a:ext cx="7137147" cy="65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0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5BC43E-A513-4E6C-691E-7C6F0FDF9B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480008"/>
            <a:ext cx="10980795" cy="5297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 err="1">
                <a:solidFill>
                  <a:srgbClr val="2C2F7A"/>
                </a:solidFill>
              </a:rPr>
              <a:t>Masimo</a:t>
            </a:r>
            <a:r>
              <a:rPr lang="cs-CZ" b="1" dirty="0">
                <a:solidFill>
                  <a:srgbClr val="2C2F7A"/>
                </a:solidFill>
              </a:rPr>
              <a:t> pulzní </a:t>
            </a:r>
            <a:r>
              <a:rPr lang="cs-CZ" b="1" dirty="0" err="1">
                <a:solidFill>
                  <a:srgbClr val="2C2F7A"/>
                </a:solidFill>
              </a:rPr>
              <a:t>oxymetr</a:t>
            </a:r>
            <a:r>
              <a:rPr lang="cs-CZ" b="1" dirty="0">
                <a:solidFill>
                  <a:srgbClr val="2C2F7A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bez kabelového připojení k monitoru umožňující volný pohyb</a:t>
            </a:r>
            <a:br>
              <a:rPr lang="cs-CZ" dirty="0"/>
            </a:br>
            <a:r>
              <a:rPr lang="cs-CZ" dirty="0"/>
              <a:t>dítěte za stálé monitorace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Bluetooth senzor umožňující kontinuální odesílání dat monitorujícímu</a:t>
            </a:r>
            <a:br>
              <a:rPr lang="cs-CZ" dirty="0"/>
            </a:br>
            <a:r>
              <a:rPr lang="cs-CZ" dirty="0"/>
              <a:t>lékaři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solidFill>
                  <a:srgbClr val="2C2F7A"/>
                </a:solidFill>
              </a:rPr>
              <a:t>Měřené parametry:</a:t>
            </a:r>
          </a:p>
          <a:p>
            <a:pPr lvl="2">
              <a:lnSpc>
                <a:spcPct val="100000"/>
              </a:lnSpc>
            </a:pPr>
            <a:r>
              <a:rPr lang="cs-CZ" dirty="0"/>
              <a:t>Saturace krve kyslíkem, tepová frekvence, dechová frekvence, </a:t>
            </a:r>
            <a:r>
              <a:rPr lang="cs-CZ" dirty="0" err="1"/>
              <a:t>perfuzní</a:t>
            </a:r>
            <a:r>
              <a:rPr lang="cs-CZ" dirty="0"/>
              <a:t> index, variabilita pletysmografické křivky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1FD97E6-A94E-E99D-C054-06BC10B8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budeme dítě monitorovat?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CA2DB76-0FC3-B4C1-D958-AE65A201889D}"/>
              </a:ext>
            </a:extLst>
          </p:cNvPr>
          <p:cNvGrpSpPr/>
          <p:nvPr/>
        </p:nvGrpSpPr>
        <p:grpSpPr>
          <a:xfrm>
            <a:off x="1122189" y="4008221"/>
            <a:ext cx="9643745" cy="2504031"/>
            <a:chOff x="1122189" y="4008221"/>
            <a:chExt cx="9643745" cy="2504031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7273427-44B8-AF4C-282D-B4E1D72445CF}"/>
                </a:ext>
              </a:extLst>
            </p:cNvPr>
            <p:cNvGrpSpPr/>
            <p:nvPr/>
          </p:nvGrpSpPr>
          <p:grpSpPr>
            <a:xfrm>
              <a:off x="1122189" y="4008221"/>
              <a:ext cx="9643745" cy="2504031"/>
              <a:chOff x="845007" y="3553685"/>
              <a:chExt cx="10006620" cy="2705261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99813D7A-782A-BA4E-7155-629369853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07" y="3553685"/>
                <a:ext cx="4048388" cy="2705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parent holding baby with a Radius PPG system applied to baby's thigh">
                <a:extLst>
                  <a:ext uri="{FF2B5EF4-FFF2-40B4-BE49-F238E27FC236}">
                    <a16:creationId xmlns:a16="http://schemas.microsoft.com/office/drawing/2014/main" id="{FE28B522-0726-A290-1DD2-4EC7ECA48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3735" y="3553685"/>
                <a:ext cx="4057892" cy="2705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Šipka: doprava 3">
                <a:extLst>
                  <a:ext uri="{FF2B5EF4-FFF2-40B4-BE49-F238E27FC236}">
                    <a16:creationId xmlns:a16="http://schemas.microsoft.com/office/drawing/2014/main" id="{F5CFF524-FC2A-9BBD-9190-C8D5E345CCB2}"/>
                  </a:ext>
                </a:extLst>
              </p:cNvPr>
              <p:cNvSpPr/>
              <p:nvPr/>
            </p:nvSpPr>
            <p:spPr>
              <a:xfrm>
                <a:off x="5100615" y="4671752"/>
                <a:ext cx="1485900" cy="372675"/>
              </a:xfrm>
              <a:prstGeom prst="rightArrow">
                <a:avLst/>
              </a:prstGeom>
              <a:solidFill>
                <a:srgbClr val="2C2F7A"/>
              </a:solidFill>
              <a:ln>
                <a:solidFill>
                  <a:srgbClr val="2C2F7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27261984-4D29-CC96-40BE-0A605C204688}"/>
                </a:ext>
              </a:extLst>
            </p:cNvPr>
            <p:cNvSpPr/>
            <p:nvPr/>
          </p:nvSpPr>
          <p:spPr>
            <a:xfrm rot="19645329">
              <a:off x="7658712" y="5155759"/>
              <a:ext cx="740262" cy="1101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5EE2E644-D0E4-231D-EFA5-B73C28B64281}"/>
              </a:ext>
            </a:extLst>
          </p:cNvPr>
          <p:cNvGrpSpPr/>
          <p:nvPr/>
        </p:nvGrpSpPr>
        <p:grpSpPr>
          <a:xfrm>
            <a:off x="8473747" y="1320777"/>
            <a:ext cx="3711865" cy="2124117"/>
            <a:chOff x="8473747" y="1469862"/>
            <a:chExt cx="3711865" cy="2124117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FFB0EE6-E9ED-FD40-79FE-D8A7AE358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29" r="3961"/>
            <a:stretch/>
          </p:blipFill>
          <p:spPr>
            <a:xfrm>
              <a:off x="8853055" y="2028666"/>
              <a:ext cx="3332557" cy="1565313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2FD1E0EF-ED65-442C-CF25-1C6875389D74}"/>
                </a:ext>
              </a:extLst>
            </p:cNvPr>
            <p:cNvSpPr txBox="1"/>
            <p:nvPr/>
          </p:nvSpPr>
          <p:spPr>
            <a:xfrm>
              <a:off x="9901172" y="146986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Bluetooth přijímač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E9C92D2-AC8D-7CF1-EC5B-7C6F20AC43D2}"/>
                </a:ext>
              </a:extLst>
            </p:cNvPr>
            <p:cNvSpPr txBox="1"/>
            <p:nvPr/>
          </p:nvSpPr>
          <p:spPr>
            <a:xfrm rot="2880990">
              <a:off x="8282186" y="1925767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Senzor</a:t>
              </a:r>
            </a:p>
          </p:txBody>
        </p:sp>
        <p:sp>
          <p:nvSpPr>
            <p:cNvPr id="11" name="Šipka: doprava 10">
              <a:extLst>
                <a:ext uri="{FF2B5EF4-FFF2-40B4-BE49-F238E27FC236}">
                  <a16:creationId xmlns:a16="http://schemas.microsoft.com/office/drawing/2014/main" id="{3224DEBC-6BFB-8246-A4A1-FEFED5A7A92C}"/>
                </a:ext>
              </a:extLst>
            </p:cNvPr>
            <p:cNvSpPr/>
            <p:nvPr/>
          </p:nvSpPr>
          <p:spPr>
            <a:xfrm rot="2871573" flipV="1">
              <a:off x="8000997" y="2324479"/>
              <a:ext cx="1102387" cy="156888"/>
            </a:xfrm>
            <a:prstGeom prst="rightArrow">
              <a:avLst/>
            </a:prstGeom>
            <a:solidFill>
              <a:srgbClr val="2C2F7A"/>
            </a:solidFill>
            <a:ln>
              <a:solidFill>
                <a:srgbClr val="2C2F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E6A9B7C6-FD49-88E9-357C-CEFA6EC7DB34}"/>
                </a:ext>
              </a:extLst>
            </p:cNvPr>
            <p:cNvSpPr/>
            <p:nvPr/>
          </p:nvSpPr>
          <p:spPr>
            <a:xfrm rot="5400000" flipV="1">
              <a:off x="10469564" y="2135565"/>
              <a:ext cx="733109" cy="140368"/>
            </a:xfrm>
            <a:prstGeom prst="rightArrow">
              <a:avLst/>
            </a:prstGeom>
            <a:solidFill>
              <a:srgbClr val="2C2F7A"/>
            </a:solidFill>
            <a:ln>
              <a:solidFill>
                <a:srgbClr val="2C2F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695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3CC0C4-1441-E132-BF01-13F63A742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A3CAF9A-38A7-3346-0F82-405EA933A59D}"/>
              </a:ext>
            </a:extLst>
          </p:cNvPr>
          <p:cNvSpPr txBox="1"/>
          <p:nvPr/>
        </p:nvSpPr>
        <p:spPr>
          <a:xfrm>
            <a:off x="4636288" y="4622792"/>
            <a:ext cx="653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>
                <a:solidFill>
                  <a:srgbClr val="FF0000"/>
                </a:solidFill>
              </a:rPr>
              <a:t>Bez problémů 70 pacientů zároveň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BE14D7-2265-4897-EFB7-9D5B9C491AAB}"/>
              </a:ext>
            </a:extLst>
          </p:cNvPr>
          <p:cNvSpPr txBox="1"/>
          <p:nvPr/>
        </p:nvSpPr>
        <p:spPr>
          <a:xfrm>
            <a:off x="394283" y="582312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vfn.masimosafetynet.eu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93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FB1436-5B24-EF9E-673C-ADE63F6C7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"/>
          <a:stretch/>
        </p:blipFill>
        <p:spPr>
          <a:xfrm>
            <a:off x="1104314" y="238540"/>
            <a:ext cx="9983372" cy="40004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1176431-ADF0-250F-CFA2-589BCAE80B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253" y="4238951"/>
            <a:ext cx="3374311" cy="25097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F63764-0204-7C73-6970-77FF013A95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56"/>
          <a:stretch/>
        </p:blipFill>
        <p:spPr>
          <a:xfrm>
            <a:off x="4498503" y="4290621"/>
            <a:ext cx="3608113" cy="23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291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ZIS-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F7A"/>
      </a:accent1>
      <a:accent2>
        <a:srgbClr val="93A8CD"/>
      </a:accent2>
      <a:accent3>
        <a:srgbClr val="DA2B47"/>
      </a:accent3>
      <a:accent4>
        <a:srgbClr val="BBC747"/>
      </a:accent4>
      <a:accent5>
        <a:srgbClr val="7B3C8E"/>
      </a:accent5>
      <a:accent6>
        <a:srgbClr val="E6B0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8566</TotalTime>
  <Words>1161</Words>
  <Application>Microsoft Office PowerPoint</Application>
  <PresentationFormat>Širokoúhlá obrazovka</PresentationFormat>
  <Paragraphs>177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ArialMT</vt:lpstr>
      <vt:lpstr>Calibri</vt:lpstr>
      <vt:lpstr>Wingdings</vt:lpstr>
      <vt:lpstr>Motiv Office</vt:lpstr>
      <vt:lpstr>Časný záchyt a prevence zdravotních komplikací u předčasně narozených dětí</vt:lpstr>
      <vt:lpstr>ÚVOD</vt:lpstr>
      <vt:lpstr>ČASNÝ ZÁCHYT a prevence ZDRAVOTNÍCH KOMPLIKACÍ  U Předčasně narozených dětí (PND)</vt:lpstr>
      <vt:lpstr>Prezentace aplikace PowerPoint</vt:lpstr>
      <vt:lpstr>DOMÁCÍ ŘÍZENÁ MONITORACE A OPTIMALIZACE OXYGENOTERAPIE</vt:lpstr>
      <vt:lpstr>DESIGN  PROJEKTU</vt:lpstr>
      <vt:lpstr>Jak budeme dítě monitorovat?</vt:lpstr>
      <vt:lpstr>Prezentace aplikace PowerPoint</vt:lpstr>
      <vt:lpstr>Prezentace aplikace PowerPoint</vt:lpstr>
      <vt:lpstr>možnost náhledu pro rodiče</vt:lpstr>
      <vt:lpstr>PSYCHICKÁ PODPORA RODIČŮ</vt:lpstr>
      <vt:lpstr>přínosy KLÍČOVÉ AKTIVITY projektu pro dítě</vt:lpstr>
      <vt:lpstr>Prezentace aplikace PowerPoint</vt:lpstr>
      <vt:lpstr>VČASNÉ ODHALENÍ VÝVOJOVÝCH ODCHYLEK PND V 5 LETECH</vt:lpstr>
      <vt:lpstr>Design  projektu</vt:lpstr>
      <vt:lpstr>Zjištěné odchylky – možnost konzultace se specialisty</vt:lpstr>
      <vt:lpstr>JAKÉ nástroje  BUDEME POUŽÍVAT?</vt:lpstr>
      <vt:lpstr>JAKÉ nástroje  BUDEME POUŽÍVAT?</vt:lpstr>
      <vt:lpstr>přínosy KLÍČOVÉ AKTIVITY projektu pro dítě</vt:lpstr>
      <vt:lpstr>Prezentace aplikace PowerPoint</vt:lpstr>
      <vt:lpstr>PROTOKOLÁRNĚ ŘÍZENÁ NUTRICE U NEZRALÝCH NOVOROZENCŮ</vt:lpstr>
      <vt:lpstr>Cíle projektu</vt:lpstr>
      <vt:lpstr>Prostředky pro dosažení cíle</vt:lpstr>
      <vt:lpstr>Prostředky pro dosažení cíle</vt:lpstr>
      <vt:lpstr>Design  projektu</vt:lpstr>
      <vt:lpstr>Vyhodnocení efektivity</vt:lpstr>
      <vt:lpstr>přínosy KLÍČOVÉ AKTIVITY projektu pro dítě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Bulhart Vojtěch</dc:creator>
  <cp:lastModifiedBy>Dokoupilová Daniela Ing.</cp:lastModifiedBy>
  <cp:revision>167</cp:revision>
  <dcterms:created xsi:type="dcterms:W3CDTF">2023-03-09T10:07:04Z</dcterms:created>
  <dcterms:modified xsi:type="dcterms:W3CDTF">2024-11-12T20:57:04Z</dcterms:modified>
</cp:coreProperties>
</file>