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6" r:id="rId2"/>
    <p:sldId id="5183" r:id="rId3"/>
    <p:sldId id="5166" r:id="rId4"/>
    <p:sldId id="5193" r:id="rId5"/>
    <p:sldId id="5167" r:id="rId6"/>
    <p:sldId id="5184" r:id="rId7"/>
    <p:sldId id="5181" r:id="rId8"/>
    <p:sldId id="305" r:id="rId9"/>
    <p:sldId id="271" r:id="rId10"/>
    <p:sldId id="355" r:id="rId11"/>
    <p:sldId id="356" r:id="rId12"/>
    <p:sldId id="357" r:id="rId13"/>
    <p:sldId id="359" r:id="rId14"/>
    <p:sldId id="350" r:id="rId15"/>
    <p:sldId id="268" r:id="rId16"/>
    <p:sldId id="340" r:id="rId17"/>
    <p:sldId id="339" r:id="rId18"/>
    <p:sldId id="5177" r:id="rId19"/>
    <p:sldId id="257" r:id="rId20"/>
    <p:sldId id="5213" r:id="rId21"/>
    <p:sldId id="258" r:id="rId22"/>
    <p:sldId id="5175" r:id="rId23"/>
    <p:sldId id="259" r:id="rId24"/>
    <p:sldId id="5176" r:id="rId25"/>
    <p:sldId id="5182" r:id="rId26"/>
    <p:sldId id="5174" r:id="rId27"/>
    <p:sldId id="5169" r:id="rId28"/>
    <p:sldId id="256" r:id="rId29"/>
    <p:sldId id="5214" r:id="rId30"/>
    <p:sldId id="5191" r:id="rId31"/>
    <p:sldId id="5172" r:id="rId32"/>
    <p:sldId id="5185" r:id="rId33"/>
    <p:sldId id="5186" r:id="rId34"/>
    <p:sldId id="5189" r:id="rId35"/>
    <p:sldId id="261" r:id="rId36"/>
    <p:sldId id="5173" r:id="rId37"/>
    <p:sldId id="5171" r:id="rId38"/>
    <p:sldId id="5180" r:id="rId39"/>
    <p:sldId id="5219" r:id="rId40"/>
    <p:sldId id="5210" r:id="rId41"/>
    <p:sldId id="5211" r:id="rId42"/>
    <p:sldId id="5204" r:id="rId43"/>
    <p:sldId id="5205" r:id="rId44"/>
    <p:sldId id="5168" r:id="rId45"/>
    <p:sldId id="5178" r:id="rId46"/>
    <p:sldId id="5218" r:id="rId47"/>
    <p:sldId id="5200" r:id="rId48"/>
    <p:sldId id="5220" r:id="rId49"/>
    <p:sldId id="5212" r:id="rId50"/>
    <p:sldId id="282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D4A66-78A9-6418-B482-ADF114D371A6}" name="Dokoupilová Daniela Ing." initials="DDI" userId="S::uzudokoupilovad@mznet.cz::ee5bcfcb-1292-4018-829e-227bb44701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F7A"/>
    <a:srgbClr val="DA2B47"/>
    <a:srgbClr val="CFD8E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5264" autoAdjust="0"/>
  </p:normalViewPr>
  <p:slideViewPr>
    <p:cSldViewPr snapToGrid="0">
      <p:cViewPr varScale="1">
        <p:scale>
          <a:sx n="107" d="100"/>
          <a:sy n="107" d="100"/>
        </p:scale>
        <p:origin x="7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200"/>
    </p:cViewPr>
  </p:sorterViewPr>
  <p:notesViewPr>
    <p:cSldViewPr snapToGrid="0">
      <p:cViewPr varScale="1">
        <p:scale>
          <a:sx n="128" d="100"/>
          <a:sy n="128" d="100"/>
        </p:scale>
        <p:origin x="375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700" b="1" dirty="0">
                <a:solidFill>
                  <a:schemeClr val="tx1"/>
                </a:solidFill>
              </a:rPr>
              <a:t>Narození podle gestačního stáří (2010–2022)</a:t>
            </a:r>
            <a:r>
              <a:rPr lang="cs-CZ" sz="1700" b="1" baseline="0" dirty="0">
                <a:solidFill>
                  <a:schemeClr val="tx1"/>
                </a:solidFill>
              </a:rPr>
              <a:t> </a:t>
            </a:r>
            <a:endParaRPr lang="cs-CZ" sz="17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52913760514342"/>
          <c:y val="0.2249898668902372"/>
          <c:w val="0.32050276369116776"/>
          <c:h val="0.6847195787092190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04-4F72-9D24-C6A8D5F32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A04-4F72-9D24-C6A8D5F32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04-4F72-9D24-C6A8D5F32B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A04-4F72-9D24-C6A8D5F32B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04-4F72-9D24-C6A8D5F32B85}"/>
              </c:ext>
            </c:extLst>
          </c:dPt>
          <c:dLbls>
            <c:dLbl>
              <c:idx val="0"/>
              <c:layout>
                <c:manualLayout>
                  <c:x val="-2.5818420938035517E-3"/>
                  <c:y val="2.4366622846425174E-2"/>
                </c:manualLayout>
              </c:layout>
              <c:tx>
                <c:rich>
                  <a:bodyPr/>
                  <a:lstStyle/>
                  <a:p>
                    <a:fld id="{5D1DBA96-AB52-44C6-AB70-03FB611DBC01}" type="CELLRANGE">
                      <a:rPr lang="en-US" baseline="0" smtClean="0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A04-4F72-9D24-C6A8D5F32B85}"/>
                </c:ext>
              </c:extLst>
            </c:dLbl>
            <c:dLbl>
              <c:idx val="1"/>
              <c:layout>
                <c:manualLayout>
                  <c:x val="-4.9347843174523703E-2"/>
                  <c:y val="0.14357976953532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E939AA-98D3-49BC-B500-C275624A2779}" type="CELLRANGE">
                      <a:rPr lang="en-US" baseline="0" smtClean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numFmt formatCode="###\ ###\ ###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35990035245242E-2"/>
                      <c:h val="0.1213507319726968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A04-4F72-9D24-C6A8D5F32B85}"/>
                </c:ext>
              </c:extLst>
            </c:dLbl>
            <c:dLbl>
              <c:idx val="2"/>
              <c:layout>
                <c:manualLayout>
                  <c:x val="-0.10963989506114176"/>
                  <c:y val="0.10657534795480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B94922-B461-4525-8E4E-1F93FF73BC87}" type="CELLRANGE">
                      <a:rPr lang="en-US" baseline="0" smtClean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[OBLAST BUNĚK]</a:t>
                    </a:fld>
                    <a:endParaRPr lang="cs-CZ"/>
                  </a:p>
                </c:rich>
              </c:tx>
              <c:numFmt formatCode="###\ ###\ ###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77978320703597"/>
                      <c:h val="0.1595566398453910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A04-4F72-9D24-C6A8D5F32B85}"/>
                </c:ext>
              </c:extLst>
            </c:dLbl>
            <c:dLbl>
              <c:idx val="3"/>
              <c:layout>
                <c:manualLayout>
                  <c:x val="0.12422954868567614"/>
                  <c:y val="-0.18840109545466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84D8EC-962D-4CC2-8E71-267B0F5F3744}" type="CELLRANGE">
                      <a:rPr lang="en-US" smtClean="0"/>
                      <a:pPr>
                        <a:defRPr sz="1197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[OBLAST BUNĚK]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numFmt formatCode="###\ ###\ ###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47681625893847"/>
                      <c:h val="0.1556421001043363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A04-4F72-9D24-C6A8D5F32B8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6172A77-63E2-44EF-B974-308773A3E74D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A04-4F72-9D24-C6A8D5F32B85}"/>
                </c:ext>
              </c:extLst>
            </c:dLbl>
            <c:numFmt formatCode="###\ ###\ ##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List1!$A$2:$A$6</c:f>
              <c:strCache>
                <c:ptCount val="5"/>
                <c:pt idx="0">
                  <c:v>Méně než 32. týden (N = 16 218)</c:v>
                </c:pt>
                <c:pt idx="1">
                  <c:v>32.–36. týden (N = 95 403)</c:v>
                </c:pt>
                <c:pt idx="2">
                  <c:v>37.–38. týden (N = 302 228)</c:v>
                </c:pt>
                <c:pt idx="3">
                  <c:v>Více než 39. týden (N = 1 010 002)</c:v>
                </c:pt>
                <c:pt idx="4">
                  <c:v>Neuvedeno (N = 8)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16218</c:v>
                </c:pt>
                <c:pt idx="1">
                  <c:v>95403</c:v>
                </c:pt>
                <c:pt idx="2">
                  <c:v>302228</c:v>
                </c:pt>
                <c:pt idx="3">
                  <c:v>1010002</c:v>
                </c:pt>
                <c:pt idx="4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List1!$C$2:$C$6</c15:f>
                <c15:dlblRangeCache>
                  <c:ptCount val="5"/>
                  <c:pt idx="0">
                    <c:v>1,1%</c:v>
                  </c:pt>
                  <c:pt idx="1">
                    <c:v>6,7%</c:v>
                  </c:pt>
                  <c:pt idx="2">
                    <c:v>21,2%</c:v>
                  </c:pt>
                  <c:pt idx="3">
                    <c:v>70,9%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4A04-4F72-9D24-C6A8D5F32B8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B-4F89-BF31-EE184A5CEE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B-4F89-BF31-EE184A5CEE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B-4F89-BF31-EE184A5CEE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B-4F89-BF31-EE184A5CEE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EEB-4F89-BF31-EE184A5CEED2}"/>
              </c:ext>
            </c:extLst>
          </c:dPt>
          <c:cat>
            <c:strRef>
              <c:f>List1!$A$2:$A$6</c:f>
              <c:strCache>
                <c:ptCount val="5"/>
                <c:pt idx="0">
                  <c:v>Méně než 32. týden (N = 16 218)</c:v>
                </c:pt>
                <c:pt idx="1">
                  <c:v>32.–36. týden (N = 95 403)</c:v>
                </c:pt>
                <c:pt idx="2">
                  <c:v>37.–38. týden (N = 302 228)</c:v>
                </c:pt>
                <c:pt idx="3">
                  <c:v>Více než 39. týden (N = 1 010 002)</c:v>
                </c:pt>
                <c:pt idx="4">
                  <c:v>Neuvedeno (N = 8)</c:v>
                </c:pt>
              </c:strCache>
            </c:strRef>
          </c:cat>
          <c:val>
            <c:numRef>
              <c:f>List1!$C$2:$C$6</c:f>
              <c:numCache>
                <c:formatCode>0.0%</c:formatCode>
                <c:ptCount val="5"/>
                <c:pt idx="0">
                  <c:v>1.0999999999999999E-2</c:v>
                </c:pt>
                <c:pt idx="1">
                  <c:v>6.7000000000000004E-2</c:v>
                </c:pt>
                <c:pt idx="2">
                  <c:v>0.21199999999999999</c:v>
                </c:pt>
                <c:pt idx="3">
                  <c:v>0.70899999999999996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43D-4386-9A00-C326A432B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795310616665049"/>
          <c:y val="0.3712666618377069"/>
          <c:w val="0.41440674461399585"/>
          <c:h val="0.48611494259959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of babies with CVL/Umbilical catheter, of all babies born by gestational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CZK!$O$7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CZK!$M$8:$M$10</c:f>
              <c:strCache>
                <c:ptCount val="3"/>
                <c:pt idx="0">
                  <c:v>22-24+6</c:v>
                </c:pt>
                <c:pt idx="1">
                  <c:v>25-27+6</c:v>
                </c:pt>
                <c:pt idx="2">
                  <c:v>28-31+6</c:v>
                </c:pt>
              </c:strCache>
            </c:strRef>
          </c:cat>
          <c:val>
            <c:numRef>
              <c:f>CZK!$O$8:$O$10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98.245614035087726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8-4286-9EFC-54DDD7AF5137}"/>
            </c:ext>
          </c:extLst>
        </c:ser>
        <c:ser>
          <c:idx val="1"/>
          <c:order val="1"/>
          <c:tx>
            <c:strRef>
              <c:f>CZK!$Q$7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CZK!$M$8:$M$10</c:f>
              <c:strCache>
                <c:ptCount val="3"/>
                <c:pt idx="0">
                  <c:v>22-24+6</c:v>
                </c:pt>
                <c:pt idx="1">
                  <c:v>25-27+6</c:v>
                </c:pt>
                <c:pt idx="2">
                  <c:v>28-31+6</c:v>
                </c:pt>
              </c:strCache>
            </c:strRef>
          </c:cat>
          <c:val>
            <c:numRef>
              <c:f>CZK!$Q$8:$Q$10</c:f>
              <c:numCache>
                <c:formatCode>General</c:formatCode>
                <c:ptCount val="3"/>
                <c:pt idx="0">
                  <c:v>88.888888888888886</c:v>
                </c:pt>
                <c:pt idx="1">
                  <c:v>100</c:v>
                </c:pt>
                <c:pt idx="2">
                  <c:v>94.230769230769226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98-4286-9EFC-54DDD7AF5137}"/>
            </c:ext>
          </c:extLst>
        </c:ser>
        <c:ser>
          <c:idx val="2"/>
          <c:order val="2"/>
          <c:tx>
            <c:strRef>
              <c:f>CZK!$S$7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CZK!$M$8:$M$10</c:f>
              <c:strCache>
                <c:ptCount val="3"/>
                <c:pt idx="0">
                  <c:v>22-24+6</c:v>
                </c:pt>
                <c:pt idx="1">
                  <c:v>25-27+6</c:v>
                </c:pt>
                <c:pt idx="2">
                  <c:v>28-31+6</c:v>
                </c:pt>
              </c:strCache>
            </c:strRef>
          </c:cat>
          <c:val>
            <c:numRef>
              <c:f>CZK!$S$8:$S$10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73.214285714285708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8-4286-9EFC-54DDD7AF5137}"/>
            </c:ext>
          </c:extLst>
        </c:ser>
        <c:ser>
          <c:idx val="3"/>
          <c:order val="3"/>
          <c:tx>
            <c:strRef>
              <c:f>CZK!$U$7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CZK!$M$8:$M$10</c:f>
              <c:strCache>
                <c:ptCount val="3"/>
                <c:pt idx="0">
                  <c:v>22-24+6</c:v>
                </c:pt>
                <c:pt idx="1">
                  <c:v>25-27+6</c:v>
                </c:pt>
                <c:pt idx="2">
                  <c:v>28-31+6</c:v>
                </c:pt>
              </c:strCache>
            </c:strRef>
          </c:cat>
          <c:val>
            <c:numRef>
              <c:f>CZK!$U$8:$U$10</c:f>
              <c:numCache>
                <c:formatCode>General</c:formatCode>
                <c:ptCount val="3"/>
                <c:pt idx="0">
                  <c:v>100</c:v>
                </c:pt>
                <c:pt idx="1">
                  <c:v>86.666666666666671</c:v>
                </c:pt>
                <c:pt idx="2">
                  <c:v>39.024390243902438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98-4286-9EFC-54DDD7AF5137}"/>
            </c:ext>
          </c:extLst>
        </c:ser>
        <c:ser>
          <c:idx val="4"/>
          <c:order val="4"/>
          <c:tx>
            <c:strRef>
              <c:f>CZK!$W$7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CZK!$M$8:$M$10</c:f>
              <c:strCache>
                <c:ptCount val="3"/>
                <c:pt idx="0">
                  <c:v>22-24+6</c:v>
                </c:pt>
                <c:pt idx="1">
                  <c:v>25-27+6</c:v>
                </c:pt>
                <c:pt idx="2">
                  <c:v>28-31+6</c:v>
                </c:pt>
              </c:strCache>
            </c:strRef>
          </c:cat>
          <c:val>
            <c:numRef>
              <c:f>CZK!$W$8:$W$10</c:f>
              <c:numCache>
                <c:formatCode>General</c:formatCode>
                <c:ptCount val="3"/>
                <c:pt idx="0">
                  <c:v>71.428571428571431</c:v>
                </c:pt>
                <c:pt idx="1">
                  <c:v>87.5</c:v>
                </c:pt>
                <c:pt idx="2">
                  <c:v>19.047619047619047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8-4286-9EFC-54DDD7AF5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418112"/>
        <c:axId val="5099408"/>
      </c:barChart>
      <c:catAx>
        <c:axId val="3314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99408"/>
        <c:crosses val="autoZero"/>
        <c:auto val="1"/>
        <c:lblAlgn val="ctr"/>
        <c:lblOffset val="100"/>
        <c:noMultiLvlLbl val="0"/>
      </c:catAx>
      <c:valAx>
        <c:axId val="509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14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67A8E77-176A-7B66-DE3A-82EFFCE67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1A465F-930D-CBE3-B481-8F036F4DF6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56504-554F-4508-B4C7-BF54BE3B8E12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D0F3B4-169F-95C1-1567-A8D165ECA4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4C0C07-E368-718F-F473-5107E2029E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ED2D-7242-4A3E-A7E2-E1B8284229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30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71638-2901-4A4D-B657-C56B02D49B99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32FB2-C134-1A40-AEFF-BA4E7FB1B3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3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967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16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6809E-90EB-4001-9531-3E4AD0F01D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35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3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32FB2-C134-1A40-AEFF-BA4E7FB1B3E0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/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8438" y="5526157"/>
            <a:ext cx="7451726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4008438" y="6139116"/>
            <a:ext cx="818356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C4A030DE-C0D0-6499-028F-4647C43554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345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2EF12-A587-7B4E-A1D6-438C8ADCA438}"/>
              </a:ext>
            </a:extLst>
          </p:cNvPr>
          <p:cNvSpPr txBox="1"/>
          <p:nvPr userDrawn="1"/>
        </p:nvSpPr>
        <p:spPr>
          <a:xfrm>
            <a:off x="4010400" y="6313334"/>
            <a:ext cx="1664348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FC09959-B600-6AF0-10A7-511F0A0CE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0814865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5936000F-1CA5-4A28-D084-2EDC710BE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77370" y="6141783"/>
            <a:ext cx="1664348" cy="720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2A29C3ED-4266-C769-2ADF-B8282F4D3F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0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 userDrawn="1">
          <p15:clr>
            <a:srgbClr val="FBAE40"/>
          </p15:clr>
        </p15:guide>
        <p15:guide id="6" pos="3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-1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994861F-0D9B-4331-871B-BB38C1D69A0E}"/>
              </a:ext>
            </a:extLst>
          </p:cNvPr>
          <p:cNvGrpSpPr/>
          <p:nvPr userDrawn="1"/>
        </p:nvGrpSpPr>
        <p:grpSpPr>
          <a:xfrm>
            <a:off x="0" y="475199"/>
            <a:ext cx="1080000" cy="720000"/>
            <a:chOff x="0" y="475199"/>
            <a:chExt cx="1080000" cy="720000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A72D03A-0F35-4A68-824B-364CAA4CDC0F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1773DD8C-C1C7-4C8A-BF7A-4721B43A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objekt grafu 10">
            <a:extLst>
              <a:ext uri="{FF2B5EF4-FFF2-40B4-BE49-F238E27FC236}">
                <a16:creationId xmlns:a16="http://schemas.microsoft.com/office/drawing/2014/main" id="{7814EF98-A5EE-B564-2343-4835ACD0118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663200"/>
            <a:ext cx="10728000" cy="350873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text 14">
            <a:extLst>
              <a:ext uri="{FF2B5EF4-FFF2-40B4-BE49-F238E27FC236}">
                <a16:creationId xmlns:a16="http://schemas.microsoft.com/office/drawing/2014/main" id="{693A1838-2329-7980-800F-63A757B70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277180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Zástupný text 16">
            <a:extLst>
              <a:ext uri="{FF2B5EF4-FFF2-40B4-BE49-F238E27FC236}">
                <a16:creationId xmlns:a16="http://schemas.microsoft.com/office/drawing/2014/main" id="{8434A227-584A-FA78-238E-9F1966703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4" y="1223680"/>
            <a:ext cx="3261286" cy="72000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1322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177180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graf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CE479D9-A951-26E0-C2EF-C43D3FCAC88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11" name="Zástupný objekt grafu 10">
            <a:extLst>
              <a:ext uri="{FF2B5EF4-FFF2-40B4-BE49-F238E27FC236}">
                <a16:creationId xmlns:a16="http://schemas.microsoft.com/office/drawing/2014/main" id="{2CCDD7A5-4E4F-7E32-7926-F5BD6DE6206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30800" y="1416423"/>
            <a:ext cx="10728000" cy="36269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54CAFFC-D28A-B9D7-EF18-CE0F28879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0800" y="5186979"/>
            <a:ext cx="10728000" cy="8136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99509E6-390C-E171-B7E9-F370C7382F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7516" y="955485"/>
            <a:ext cx="3261286" cy="720000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29608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mal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9FA37B8F-E31B-4ED9-B938-2436AC45F8B0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8A2BDC4-6C43-7770-C039-87C8E274A15E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D42D85A1-CE0E-3796-3FB6-1A1B84769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F46746F9-8916-4E3E-46F8-D3D688B1AC86}"/>
              </a:ext>
            </a:extLst>
          </p:cNvPr>
          <p:cNvSpPr/>
          <p:nvPr userDrawn="1"/>
        </p:nvSpPr>
        <p:spPr>
          <a:xfrm>
            <a:off x="0" y="-2"/>
            <a:ext cx="12192000" cy="728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94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5B4E1AD-5241-BB23-6D38-68E746B8E97B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87B68CB9-55B6-6A8B-4827-E00145D2E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305585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393" y="365125"/>
            <a:ext cx="6281770" cy="159175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F03E9-B7DD-0DB9-BE59-19B95CD65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2127183"/>
            <a:ext cx="6281771" cy="39942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1"/>
            <a:ext cx="6096000" cy="36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BBC2331-8763-C5B2-68A1-85820DC30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6273700"/>
            <a:ext cx="2196000" cy="432000"/>
          </a:xfrm>
          <a:prstGeom prst="rect">
            <a:avLst/>
          </a:prstGeom>
        </p:spPr>
      </p:pic>
      <p:sp>
        <p:nvSpPr>
          <p:cNvPr id="10" name="Zástupný symbol obrázku 18">
            <a:extLst>
              <a:ext uri="{FF2B5EF4-FFF2-40B4-BE49-F238E27FC236}">
                <a16:creationId xmlns:a16="http://schemas.microsoft.com/office/drawing/2014/main" id="{64BA727E-C5B8-3E3B-6578-64D5C90C6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5703" y="376239"/>
            <a:ext cx="4656087" cy="5753099"/>
          </a:xfrm>
        </p:spPr>
        <p:txBody>
          <a:bodyPr/>
          <a:lstStyle/>
          <a:p>
            <a:endParaRPr lang="cs-CZ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669" y="6291700"/>
            <a:ext cx="639692" cy="39600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532D302-088E-4471-9A72-7AFB0B86F202}"/>
              </a:ext>
            </a:extLst>
          </p:cNvPr>
          <p:cNvGrpSpPr/>
          <p:nvPr userDrawn="1"/>
        </p:nvGrpSpPr>
        <p:grpSpPr>
          <a:xfrm>
            <a:off x="10376871" y="6144231"/>
            <a:ext cx="1083291" cy="720000"/>
            <a:chOff x="731838" y="6129338"/>
            <a:chExt cx="1083291" cy="720000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4B0CAD1-A4B6-4EA1-A166-AA5F970FC7FC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FFFB168F-53EC-4E7F-84B8-5230844CA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306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3E21766A-FBBC-4C6E-85A2-C511EFF7D5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295939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450FF12-E7BA-4DF6-902C-B4384B676060}"/>
              </a:ext>
            </a:extLst>
          </p:cNvPr>
          <p:cNvGrpSpPr/>
          <p:nvPr userDrawn="1"/>
        </p:nvGrpSpPr>
        <p:grpSpPr>
          <a:xfrm>
            <a:off x="1645" y="475199"/>
            <a:ext cx="1080000" cy="720000"/>
            <a:chOff x="0" y="475199"/>
            <a:chExt cx="1080000" cy="7200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60BFFC-102B-41D0-BE0E-05968B89F6B9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58231576-C339-4388-9256-52393BBA3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96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AA198B7-83B3-B629-FB4A-08F345D3D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99" y="2297475"/>
            <a:ext cx="7338710" cy="2264586"/>
          </a:xfrm>
        </p:spPr>
        <p:txBody>
          <a:bodyPr wrap="square">
            <a:noAutofit/>
          </a:bodyPr>
          <a:lstStyle>
            <a:lvl1pPr marL="0" indent="0">
              <a:buNone/>
              <a:defRPr sz="36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A8D0CC2-172E-43C5-9C85-8F6AE990459A}"/>
              </a:ext>
            </a:extLst>
          </p:cNvPr>
          <p:cNvSpPr/>
          <p:nvPr userDrawn="1"/>
        </p:nvSpPr>
        <p:spPr>
          <a:xfrm>
            <a:off x="8177370" y="2295939"/>
            <a:ext cx="4012822" cy="226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51" y="2779533"/>
            <a:ext cx="3438462" cy="12989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DE00BE3-D7A4-222E-EB1C-02362F658C8C}"/>
              </a:ext>
            </a:extLst>
          </p:cNvPr>
          <p:cNvSpPr/>
          <p:nvPr userDrawn="1"/>
        </p:nvSpPr>
        <p:spPr>
          <a:xfrm>
            <a:off x="0" y="6139116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6A4F77-4ECB-84D8-129C-2720D24CF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99" y="891024"/>
            <a:ext cx="639692" cy="39600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3075EE-18D4-417E-80DB-D5BF64468159}"/>
              </a:ext>
            </a:extLst>
          </p:cNvPr>
          <p:cNvSpPr/>
          <p:nvPr userDrawn="1"/>
        </p:nvSpPr>
        <p:spPr>
          <a:xfrm>
            <a:off x="0" y="-1"/>
            <a:ext cx="401463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0450FF12-E7BA-4DF6-902C-B4384B676060}"/>
              </a:ext>
            </a:extLst>
          </p:cNvPr>
          <p:cNvGrpSpPr/>
          <p:nvPr userDrawn="1"/>
        </p:nvGrpSpPr>
        <p:grpSpPr>
          <a:xfrm>
            <a:off x="1645" y="475199"/>
            <a:ext cx="1080000" cy="720000"/>
            <a:chOff x="0" y="475199"/>
            <a:chExt cx="1080000" cy="720000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60BFFC-102B-41D0-BE0E-05968B89F6B9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Grafický objekt 17">
              <a:extLst>
                <a:ext uri="{FF2B5EF4-FFF2-40B4-BE49-F238E27FC236}">
                  <a16:creationId xmlns:a16="http://schemas.microsoft.com/office/drawing/2014/main" id="{58231576-C339-4388-9256-52393BBA3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00F74BD2-D76A-7DEB-05F3-9CF402FFD6A8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0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0920DF6-24B2-4278-BD94-C81EE0F4F2CF}"/>
              </a:ext>
            </a:extLst>
          </p:cNvPr>
          <p:cNvSpPr/>
          <p:nvPr userDrawn="1"/>
        </p:nvSpPr>
        <p:spPr>
          <a:xfrm>
            <a:off x="0" y="0"/>
            <a:ext cx="12192000" cy="23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631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N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B629AE11-983F-A48B-EB31-EB0B34C74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491" y="1425173"/>
            <a:ext cx="9841018" cy="40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3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modr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800A2A-3E57-67A1-9FC5-281F4B15A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0059" y="2995034"/>
            <a:ext cx="6911881" cy="867930"/>
          </a:xfrm>
        </p:spPr>
        <p:txBody>
          <a:bodyPr>
            <a:sp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4578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0EA1196-9961-0CE1-CDDC-BC0A0A831348}"/>
              </a:ext>
            </a:extLst>
          </p:cNvPr>
          <p:cNvSpPr/>
          <p:nvPr userDrawn="1"/>
        </p:nvSpPr>
        <p:spPr>
          <a:xfrm>
            <a:off x="8179177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1C24FCE-B5F4-1607-CE4C-7BB985D4D69C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obrázku 18">
            <a:extLst>
              <a:ext uri="{FF2B5EF4-FFF2-40B4-BE49-F238E27FC236}">
                <a16:creationId xmlns:a16="http://schemas.microsoft.com/office/drawing/2014/main" id="{99B66AE2-A041-66B4-7E5D-3FA96F036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399E5915-F9E2-ACE2-F920-86F9D94E3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464757BA-A864-68A5-98E0-EE29537C5C23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E376B32F-E5DE-DC67-38D4-9F6BC06AA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F4C776B3-4CCE-A58A-F1D7-0A28E6CF0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76890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EB6D2B52-8FDF-959F-1993-F3A38DC7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1140867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206657-5283-91B4-9056-621C120F4230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9BBAC43-9371-0D6C-6534-F261C966C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1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25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ED93A-2B3C-4402-1420-5C4BF87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5B9FA2-0AB8-40A5-3F52-A413249E9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DFD165-0160-9A43-55D3-95ED43E0E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439BE1-55FE-332A-D736-8A5346D35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E9B4FE-2F2C-2CDF-1E80-CD608091E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5507C3-8731-C964-8D0D-DEA1EBEC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9DCF-F285-4115-AD60-8A6BC6BAD23E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43B47-0394-ED0F-20A1-6FEB452D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A5EDEA9-8C34-337A-AFB5-9DB5EEB8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41E-DAFC-4DE2-A008-FD29BC77DC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86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914400" y="476250"/>
            <a:ext cx="10363200" cy="56197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908CB7-A05F-89F9-3F21-44901886A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9DEEF5-4BFA-85A9-E3D5-2ED5DB8F4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51A359-4F8B-5695-CF38-881E31832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0E3D5-E992-4A08-ADE5-B51ECFB445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77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44785-F8A7-82D1-A32D-FBEEDE17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174A83-5702-1C16-5F3F-1F432B90F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D26DE8-DBD7-94BF-D2D2-E8027939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B984-6769-415A-BF56-958955CE0B05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42CB89-3C7F-6765-F436-26BADDA8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B26BF-AE51-17BE-D8E6-69C17EAD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D8EB6-E821-471C-94AA-49A2C39CFF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62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2024-10-11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60295" y="520418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292" y="1865852"/>
            <a:ext cx="8871413" cy="374364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2024-10-11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700717" y="77376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660295" y="511951"/>
            <a:ext cx="8863152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2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6E9E1-9A1F-0CA3-C86A-C7ED993D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D9719-D752-66C2-3772-8EB9B5A83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B37373-FFC6-DB19-22CA-CF264A705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327C28-751F-BBAB-F790-D2D9A3BA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FC91-9B59-4747-B8E4-29FFA116DEC2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A536B1-DF6A-F581-D0C2-4D10565D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2009D6-3F55-1B94-BD14-3A57A69C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AA29-727B-1D4F-8494-BCE443B5F7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98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EU bez UZ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8177370" y="6139116"/>
            <a:ext cx="401282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2EF12-A587-7B4E-A1D6-438C8ADCA438}"/>
              </a:ext>
            </a:extLst>
          </p:cNvPr>
          <p:cNvSpPr txBox="1"/>
          <p:nvPr userDrawn="1"/>
        </p:nvSpPr>
        <p:spPr>
          <a:xfrm>
            <a:off x="8177370" y="6139116"/>
            <a:ext cx="1664348" cy="720000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/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C4A030DE-C0D0-6499-028F-4647C435540B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1836751"/>
            <a:ext cx="7983110" cy="22661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2A49D47D-259A-61C8-4727-586212A2F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0400" y="5526157"/>
            <a:ext cx="7440417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3" name="Zástupný text 8">
            <a:extLst>
              <a:ext uri="{FF2B5EF4-FFF2-40B4-BE49-F238E27FC236}">
                <a16:creationId xmlns:a16="http://schemas.microsoft.com/office/drawing/2014/main" id="{F25E0E1C-33BF-45F7-7709-4BBC1F3FD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0341" y="6138000"/>
            <a:ext cx="1341659" cy="719999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DB0AB71-4FC5-9816-D89A-FB25FC9FB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98" y="4102873"/>
            <a:ext cx="10814865" cy="1290010"/>
          </a:xfrm>
        </p:spPr>
        <p:txBody>
          <a:bodyPr lIns="0" anchor="b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25961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2525" userDrawn="1">
          <p15:clr>
            <a:srgbClr val="FBAE40"/>
          </p15:clr>
        </p15:guide>
        <p15:guide id="4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pro dlouhé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A8EF0F6-43FB-AB07-A428-311BF2B830A0}"/>
              </a:ext>
            </a:extLst>
          </p:cNvPr>
          <p:cNvSpPr/>
          <p:nvPr userDrawn="1"/>
        </p:nvSpPr>
        <p:spPr>
          <a:xfrm>
            <a:off x="8177370" y="6139116"/>
            <a:ext cx="4012822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4B6F62C-6941-C1AA-2861-2912C0F7E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46423"/>
            <a:ext cx="4014000" cy="9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0899DF3-D5C2-842C-B4A1-DFEEDF206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98" y="612023"/>
            <a:ext cx="2723404" cy="612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34C7CB7-DCE5-6074-63A1-2EE2E5400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0341" y="6138000"/>
            <a:ext cx="1341659" cy="719999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470160F-6A45-07BE-0604-077F038631C9}"/>
              </a:ext>
            </a:extLst>
          </p:cNvPr>
          <p:cNvSpPr txBox="1"/>
          <p:nvPr userDrawn="1"/>
        </p:nvSpPr>
        <p:spPr>
          <a:xfrm>
            <a:off x="8177370" y="6139116"/>
            <a:ext cx="1664348" cy="720000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</p:spTree>
    <p:extLst>
      <p:ext uri="{BB962C8B-B14F-4D97-AF65-F5344CB8AC3E}">
        <p14:creationId xmlns:p14="http://schemas.microsoft.com/office/powerpoint/2010/main" val="6787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pro dlouhé nadpisy bez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DFC75-CB5E-1EEA-D9B4-7EC06251795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45298" y="1836750"/>
            <a:ext cx="6796299" cy="2266122"/>
          </a:xfrm>
        </p:spPr>
        <p:txBody>
          <a:bodyPr lIns="0" tIns="0" rIns="0" anchor="t">
            <a:normAutofit/>
          </a:bodyPr>
          <a:lstStyle>
            <a:lvl1pPr algn="l">
              <a:defRPr sz="3600" b="0" cap="all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21DCDB-F1EB-1E1C-315D-D1C0C86AC8D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10400" y="5526157"/>
            <a:ext cx="7440419" cy="47968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65C2995-4096-1BF2-0903-15EDC1EDC11A}"/>
              </a:ext>
            </a:extLst>
          </p:cNvPr>
          <p:cNvSpPr/>
          <p:nvPr userDrawn="1"/>
        </p:nvSpPr>
        <p:spPr>
          <a:xfrm>
            <a:off x="8177370" y="1836751"/>
            <a:ext cx="4012822" cy="22661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749D040-5D15-041A-FB68-6E29C34EF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144" y="2669170"/>
            <a:ext cx="2541274" cy="60128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C1BBF3A-0FFA-4C73-702B-0F8640E40029}"/>
              </a:ext>
            </a:extLst>
          </p:cNvPr>
          <p:cNvSpPr/>
          <p:nvPr userDrawn="1"/>
        </p:nvSpPr>
        <p:spPr>
          <a:xfrm>
            <a:off x="0" y="898082"/>
            <a:ext cx="4012822" cy="472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4CF060D-402A-3C18-EAD2-E58A46DE1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193" y="898082"/>
            <a:ext cx="1341659" cy="472912"/>
          </a:xfrm>
        </p:spPr>
        <p:txBody>
          <a:bodyPr lIns="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A1B02D6-A85A-D348-E417-8F557EAE71A4}"/>
              </a:ext>
            </a:extLst>
          </p:cNvPr>
          <p:cNvSpPr/>
          <p:nvPr userDrawn="1"/>
        </p:nvSpPr>
        <p:spPr>
          <a:xfrm>
            <a:off x="4008438" y="6139116"/>
            <a:ext cx="818356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6A6C86E-36F8-90F4-57DC-BF054B7F522D}"/>
              </a:ext>
            </a:extLst>
          </p:cNvPr>
          <p:cNvSpPr txBox="1"/>
          <p:nvPr userDrawn="1"/>
        </p:nvSpPr>
        <p:spPr>
          <a:xfrm>
            <a:off x="4008439" y="6314450"/>
            <a:ext cx="1696075" cy="369332"/>
          </a:xfrm>
          <a:prstGeom prst="rect">
            <a:avLst/>
          </a:prstGeom>
          <a:noFill/>
        </p:spPr>
        <p:txBody>
          <a:bodyPr wrap="square" lIns="180000" rtlCol="0" anchor="ctr">
            <a:sp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nsc.uzis.cz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54524AF3-55E8-324D-42C1-640444AC72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9729" y="6258886"/>
            <a:ext cx="600434" cy="3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DDB638-C173-6D3F-FF1A-66447260C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DC35049-3AA5-9643-A289-66951EBEC2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A268E11-BD2F-4B4F-8F6C-0F8E80159307}"/>
              </a:ext>
            </a:extLst>
          </p:cNvPr>
          <p:cNvGrpSpPr/>
          <p:nvPr userDrawn="1"/>
        </p:nvGrpSpPr>
        <p:grpSpPr>
          <a:xfrm>
            <a:off x="731838" y="6144231"/>
            <a:ext cx="1083291" cy="720000"/>
            <a:chOff x="731838" y="6129338"/>
            <a:chExt cx="1083291" cy="720000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17CF36DE-E5A0-4148-9D06-AE68A4EDD0A7}"/>
                </a:ext>
              </a:extLst>
            </p:cNvPr>
            <p:cNvSpPr/>
            <p:nvPr userDrawn="1"/>
          </p:nvSpPr>
          <p:spPr>
            <a:xfrm>
              <a:off x="731838" y="6129338"/>
              <a:ext cx="1083291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EDC2FDED-6562-4534-96C9-B2CF49EA8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637" y="6291338"/>
              <a:ext cx="639692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86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,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AF197-0F70-E0BF-5CA5-CDDA978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365126"/>
            <a:ext cx="10728323" cy="1260000"/>
          </a:xfrm>
        </p:spPr>
        <p:txBody>
          <a:bodyPr lIns="0">
            <a:norm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294874"/>
            <a:ext cx="639692" cy="3960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7CF36DE-E5A0-4148-9D06-AE68A4EDD0A7}"/>
              </a:ext>
            </a:extLst>
          </p:cNvPr>
          <p:cNvSpPr/>
          <p:nvPr userDrawn="1"/>
        </p:nvSpPr>
        <p:spPr>
          <a:xfrm>
            <a:off x="731838" y="6144231"/>
            <a:ext cx="1083291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DC2FDED-6562-4534-96C9-B2CF49EA8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637" y="6306231"/>
            <a:ext cx="639692" cy="39600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7C907C2-9865-F831-E11B-10851B62F54E}"/>
              </a:ext>
            </a:extLst>
          </p:cNvPr>
          <p:cNvSpPr/>
          <p:nvPr userDrawn="1"/>
        </p:nvSpPr>
        <p:spPr>
          <a:xfrm>
            <a:off x="8197516" y="6144231"/>
            <a:ext cx="3994484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EFFFA6D3-91F9-3F5B-5F1D-EB6A778A44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57924BB9-BA4C-7A1D-FE2E-64F64C188D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FA654F1F-02D6-B213-3F68-BFED82EB2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77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rovná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6EFECB8-37A1-1162-F90E-485C0D94B166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8A2BDC4-6C43-7770-C039-87C8E274A15E}"/>
              </a:ext>
            </a:extLst>
          </p:cNvPr>
          <p:cNvSpPr/>
          <p:nvPr userDrawn="1"/>
        </p:nvSpPr>
        <p:spPr>
          <a:xfrm>
            <a:off x="0" y="475200"/>
            <a:ext cx="1080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42D85A1-CE0E-3796-3FB6-1A1B84769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54" y="637200"/>
            <a:ext cx="639692" cy="396000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D437D701-B17C-4FB1-90EC-C1632B91EE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03C0E1B-9A5C-2FCC-DE34-51DF2D12A3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60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630CE26-F1E5-304D-AA96-485BCAD208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3" y="1660885"/>
            <a:ext cx="5364160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24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86E3AE-C4C5-CA9A-34B2-F60AC1774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0728325" cy="4428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3DDD2B-94B5-4D6B-B92F-71E4B2701400}"/>
              </a:ext>
            </a:extLst>
          </p:cNvPr>
          <p:cNvSpPr/>
          <p:nvPr userDrawn="1"/>
        </p:nvSpPr>
        <p:spPr>
          <a:xfrm>
            <a:off x="0" y="0"/>
            <a:ext cx="6096000" cy="2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C994861F-0D9B-4331-871B-BB38C1D69A0E}"/>
              </a:ext>
            </a:extLst>
          </p:cNvPr>
          <p:cNvGrpSpPr/>
          <p:nvPr userDrawn="1"/>
        </p:nvGrpSpPr>
        <p:grpSpPr>
          <a:xfrm>
            <a:off x="0" y="475199"/>
            <a:ext cx="1080000" cy="720000"/>
            <a:chOff x="0" y="475199"/>
            <a:chExt cx="1080000" cy="720000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BA72D03A-0F35-4A68-824B-364CAA4CDC0F}"/>
                </a:ext>
              </a:extLst>
            </p:cNvPr>
            <p:cNvSpPr/>
            <p:nvPr userDrawn="1"/>
          </p:nvSpPr>
          <p:spPr>
            <a:xfrm>
              <a:off x="0" y="475199"/>
              <a:ext cx="1080000" cy="7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Grafický objekt 18">
              <a:extLst>
                <a:ext uri="{FF2B5EF4-FFF2-40B4-BE49-F238E27FC236}">
                  <a16:creationId xmlns:a16="http://schemas.microsoft.com/office/drawing/2014/main" id="{1773DD8C-C1C7-4C8A-BF7A-4721B43A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154" y="637199"/>
              <a:ext cx="639692" cy="39600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E39D634-FBD8-0067-14B8-7CF2FC0D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475199"/>
            <a:ext cx="9802034" cy="72000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28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2889BC-EF59-49C6-5333-C71E0D6B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368283-6357-58E9-66DB-349AC4528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90314-308A-BEB6-A115-0312B537B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421-3460-6A45-AE59-CB915AFC454F}" type="datetime1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B49EBC-7138-4E1F-C67E-E6233770A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E08AD-49C4-D167-CC53-B843FC070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29FD-AEF2-1E44-B061-1A1663B65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80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73" r:id="rId3"/>
    <p:sldLayoutId id="2147483674" r:id="rId4"/>
    <p:sldLayoutId id="2147483677" r:id="rId5"/>
    <p:sldLayoutId id="2147483663" r:id="rId6"/>
    <p:sldLayoutId id="2147483676" r:id="rId7"/>
    <p:sldLayoutId id="2147483661" r:id="rId8"/>
    <p:sldLayoutId id="2147483660" r:id="rId9"/>
    <p:sldLayoutId id="2147483679" r:id="rId10"/>
    <p:sldLayoutId id="2147483662" r:id="rId11"/>
    <p:sldLayoutId id="2147483678" r:id="rId12"/>
    <p:sldLayoutId id="2147483670" r:id="rId13"/>
    <p:sldLayoutId id="2147483650" r:id="rId14"/>
    <p:sldLayoutId id="2147483668" r:id="rId15"/>
    <p:sldLayoutId id="2147483680" r:id="rId16"/>
    <p:sldLayoutId id="2147483667" r:id="rId17"/>
    <p:sldLayoutId id="2147483669" r:id="rId18"/>
    <p:sldLayoutId id="2147483681" r:id="rId19"/>
    <p:sldLayoutId id="2147483683" r:id="rId20"/>
    <p:sldLayoutId id="2147483684" r:id="rId21"/>
    <p:sldLayoutId id="2147483685" r:id="rId22"/>
    <p:sldLayoutId id="2147483687" r:id="rId23"/>
    <p:sldLayoutId id="2147483688" r:id="rId24"/>
    <p:sldLayoutId id="2147483689" r:id="rId2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861" userDrawn="1">
          <p15:clr>
            <a:srgbClr val="F26B43"/>
          </p15:clr>
        </p15:guide>
        <p15:guide id="5" pos="7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zip.cz/clanek/1615-novorozenci-podle-zakladnich-sociodemografickych-charakteristi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vfn.masimosafetynet.eu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70B15F5-FDB7-2567-8413-1C1A6E8CEB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9. 10. 2024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54910A-16FC-D187-3387-C7C9CEA08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298" y="5526157"/>
            <a:ext cx="10969528" cy="615626"/>
          </a:xfrm>
        </p:spPr>
        <p:txBody>
          <a:bodyPr>
            <a:normAutofit/>
          </a:bodyPr>
          <a:lstStyle/>
          <a:p>
            <a:r>
              <a:rPr lang="cs-CZ" dirty="0"/>
              <a:t>Koudelková M., Dokoupilová D., Tuková J., Dušek J., Marková D., Knězů E., Lamrová K., Plavka R., Chloupková R. a kolektiv NSC ÚZIS ČR</a:t>
            </a:r>
          </a:p>
        </p:txBody>
      </p:sp>
      <p:pic>
        <p:nvPicPr>
          <p:cNvPr id="5" name="Zástupný symbol obrázku 4" descr="Obsah obrázku novorozenec, Lidská tvář, interiér, dítě&#10;&#10;Popis byl vytvořen automaticky">
            <a:extLst>
              <a:ext uri="{FF2B5EF4-FFF2-40B4-BE49-F238E27FC236}">
                <a16:creationId xmlns:a16="http://schemas.microsoft.com/office/drawing/2014/main" id="{4A74325A-2672-EB51-48CD-F2C217AAD6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7459" b="27459"/>
          <a:stretch/>
        </p:blipFill>
        <p:spPr/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41528F14-CF2E-F9BB-47ED-C73A6D14E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Časný záchyt a prevence zdravotních komplikací u předčasně narozených dětí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B8ACCF-B03F-1AFF-E7FB-A43B20498AA9}"/>
              </a:ext>
            </a:extLst>
          </p:cNvPr>
          <p:cNvSpPr txBox="1"/>
          <p:nvPr/>
        </p:nvSpPr>
        <p:spPr>
          <a:xfrm>
            <a:off x="7453885" y="41468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Reg</a:t>
            </a:r>
            <a:r>
              <a:rPr lang="cs-CZ" dirty="0"/>
              <a:t>. číslo: CZ.03.02.02/00/22_005/0002020</a:t>
            </a:r>
          </a:p>
        </p:txBody>
      </p:sp>
    </p:spTree>
    <p:extLst>
      <p:ext uri="{BB962C8B-B14F-4D97-AF65-F5344CB8AC3E}">
        <p14:creationId xmlns:p14="http://schemas.microsoft.com/office/powerpoint/2010/main" val="421026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7DD6-E865-05E5-1A0A-41B9B8AB5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8EBB-72B2-91CC-A0DE-91C6E32282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936" y="1332411"/>
            <a:ext cx="1480458" cy="5476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rgbClr val="2C2F7A"/>
                </a:solidFill>
                <a:latin typeface="+mj-lt"/>
                <a:ea typeface="+mj-ea"/>
                <a:cs typeface="+mj-cs"/>
              </a:rPr>
              <a:t>Weight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397B745-7095-CAFC-183F-E81FDB713870}"/>
              </a:ext>
            </a:extLst>
          </p:cNvPr>
          <p:cNvSpPr txBox="1"/>
          <p:nvPr/>
        </p:nvSpPr>
        <p:spPr>
          <a:xfrm>
            <a:off x="630936" y="2467574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and after </a:t>
            </a:r>
            <a:r>
              <a:rPr lang="en-US" sz="2400" dirty="0"/>
              <a:t>the implementation nutritional care bundle.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–weight SD. Weekly (1-4) – 36 GV.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Panels A-C - ANOVA model Group: F=260.9</a:t>
            </a:r>
            <a:r>
              <a:rPr lang="en-US" sz="1700" b="1" dirty="0"/>
              <a:t>, p&lt;0.001</a:t>
            </a:r>
            <a:r>
              <a:rPr lang="en-US" sz="1700" dirty="0"/>
              <a:t>, ηp2=0.505; Phase: F=172.5, p&lt;0.001, ηp2=0.771; Group × Phase: F=29.8</a:t>
            </a:r>
            <a:r>
              <a:rPr lang="en-US" sz="1700" b="1" dirty="0"/>
              <a:t>, p&lt;0.001</a:t>
            </a:r>
            <a:r>
              <a:rPr lang="en-US" sz="1700" dirty="0"/>
              <a:t>, ηp2=0.368; Subj(Group): F=44.2</a:t>
            </a:r>
            <a:r>
              <a:rPr lang="en-US" sz="1700" b="1" dirty="0"/>
              <a:t>, p&lt;0.001, </a:t>
            </a:r>
            <a:r>
              <a:rPr lang="en-US" sz="1700" dirty="0"/>
              <a:t>ηp2=0.901.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44A636-34C3-1ED9-936F-54E514D55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210" y="640080"/>
            <a:ext cx="5535892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8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FAA2B-C44B-F8ED-FB4F-61BAD499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54F72-DD42-60B0-7ED7-3826071328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936" y="1506583"/>
            <a:ext cx="1759131" cy="6869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rgbClr val="2C2F7A"/>
                </a:solidFill>
                <a:latin typeface="+mj-lt"/>
                <a:ea typeface="+mj-ea"/>
                <a:cs typeface="+mj-cs"/>
              </a:rPr>
              <a:t>Length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2A7998-123D-A1BE-CCE9-C0EEF998DFD9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and after </a:t>
            </a:r>
            <a:r>
              <a:rPr lang="en-US" sz="2400" dirty="0"/>
              <a:t>the implementation nutritional care bundle.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length SD. 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Delivery time – 36 GV.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7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700" dirty="0">
                <a:effectLst/>
              </a:rPr>
              <a:t>Panels A-C - ANOVA model Group: F=15.4, p&lt;0.001, </a:t>
            </a:r>
            <a:r>
              <a:rPr lang="el-GR" sz="1700" dirty="0">
                <a:effectLst/>
              </a:rPr>
              <a:t>η</a:t>
            </a:r>
            <a:r>
              <a:rPr lang="en-US" sz="1700" dirty="0">
                <a:effectLst/>
              </a:rPr>
              <a:t>p2=0.225; Phase: F=213.2</a:t>
            </a:r>
            <a:r>
              <a:rPr lang="en-US" sz="1700" b="1" dirty="0">
                <a:effectLst/>
              </a:rPr>
              <a:t>, p&lt;0.001, </a:t>
            </a:r>
            <a:r>
              <a:rPr lang="el-GR" sz="1700" dirty="0">
                <a:effectLst/>
              </a:rPr>
              <a:t>η</a:t>
            </a:r>
            <a:r>
              <a:rPr lang="en-US" sz="1700" dirty="0">
                <a:effectLst/>
              </a:rPr>
              <a:t>p2=0.801; Group × Phase: F=7.4, p=0.009, </a:t>
            </a:r>
            <a:r>
              <a:rPr lang="el-GR" sz="1700" dirty="0">
                <a:effectLst/>
              </a:rPr>
              <a:t>η</a:t>
            </a:r>
            <a:r>
              <a:rPr lang="en-US" sz="1700" dirty="0">
                <a:effectLst/>
              </a:rPr>
              <a:t>p2=0.123; Subj(Group): F=3.3, </a:t>
            </a:r>
            <a:r>
              <a:rPr lang="en-US" sz="1700" b="1" dirty="0">
                <a:effectLst/>
              </a:rPr>
              <a:t>p&lt;0.001</a:t>
            </a:r>
            <a:r>
              <a:rPr lang="en-US" sz="1700" dirty="0">
                <a:effectLst/>
              </a:rPr>
              <a:t>, </a:t>
            </a:r>
            <a:r>
              <a:rPr lang="el-GR" sz="1700" dirty="0">
                <a:effectLst/>
              </a:rPr>
              <a:t>η</a:t>
            </a:r>
            <a:r>
              <a:rPr lang="en-US" sz="1700" dirty="0">
                <a:effectLst/>
              </a:rPr>
              <a:t>p2=0.766;.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02116A-A5B5-7722-D14E-BDC01A294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0813" y="640080"/>
            <a:ext cx="4370686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75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CFD5-E0DC-E078-7800-6A661499D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442A7-D54C-75E1-A139-47BCC300C8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936" y="640080"/>
            <a:ext cx="2891246" cy="17192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rgbClr val="2C2F7A"/>
                </a:solidFill>
                <a:latin typeface="+mj-lt"/>
                <a:ea typeface="+mj-ea"/>
                <a:cs typeface="+mj-cs"/>
              </a:rPr>
              <a:t>Head </a:t>
            </a:r>
            <a:r>
              <a:rPr lang="en-US" sz="2400" kern="1200" dirty="0" err="1">
                <a:solidFill>
                  <a:srgbClr val="2C2F7A"/>
                </a:solidFill>
                <a:latin typeface="+mj-lt"/>
                <a:ea typeface="+mj-ea"/>
                <a:cs typeface="+mj-cs"/>
              </a:rPr>
              <a:t>circumerence</a:t>
            </a:r>
            <a:endParaRPr lang="en-US" sz="2400" kern="1200" dirty="0">
              <a:solidFill>
                <a:srgbClr val="2C2F7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C65B0D-188E-2E07-4DFC-8587D6CCE0D1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before and after </a:t>
            </a:r>
            <a:r>
              <a:rPr lang="en-US" sz="2400" dirty="0"/>
              <a:t>the implementation nutritional care bundle.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head circumference SD.  Weekly (1-4) – 36 GV.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Panels A-C - ANOVA model Group: F=260.9, </a:t>
            </a:r>
            <a:r>
              <a:rPr lang="en-US" sz="1700" b="1" dirty="0"/>
              <a:t>p&lt;0.001, </a:t>
            </a:r>
            <a:r>
              <a:rPr lang="en-US" sz="1700" dirty="0"/>
              <a:t>ηp2=0.505; Phase: F=172.5, p&lt;0.001, ηp2=0.771; Group × Phase: F=29.8, p&lt;0.001, ηp2=0.368; Subj(Group): F=44.2, </a:t>
            </a:r>
            <a:r>
              <a:rPr lang="en-US" sz="1700" b="1" dirty="0"/>
              <a:t>p&lt;0.001</a:t>
            </a:r>
            <a:r>
              <a:rPr lang="en-US" sz="1700" dirty="0"/>
              <a:t>, ηp2=0.901.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07484A-946E-5B16-0792-DE6ADC1041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8210" y="640080"/>
            <a:ext cx="5535892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41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84EDC-237E-872B-4465-D5AF23F1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6F0483-16B7-938A-6D30-71AA42D54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21750" y="741363"/>
            <a:ext cx="3270250" cy="1616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2 years</a:t>
            </a:r>
            <a:r>
              <a:rPr lang="cs-CZ" sz="2400" dirty="0"/>
              <a:t> </a:t>
            </a:r>
            <a:r>
              <a:rPr lang="en-US" sz="2400" dirty="0"/>
              <a:t>corrected age -  weight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D5EDD85-43CE-656D-716F-4864BB90B6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6923"/>
          <a:stretch/>
        </p:blipFill>
        <p:spPr>
          <a:xfrm>
            <a:off x="473410" y="1477091"/>
            <a:ext cx="3343275" cy="3762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74AEB0-D48D-39C3-D36A-24D5F02D1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88"/>
          <a:stretch/>
        </p:blipFill>
        <p:spPr>
          <a:xfrm>
            <a:off x="4403929" y="1477091"/>
            <a:ext cx="3343333" cy="376124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7223ABD-ACB7-7619-328C-53938B3070A8}"/>
              </a:ext>
            </a:extLst>
          </p:cNvPr>
          <p:cNvSpPr txBox="1"/>
          <p:nvPr/>
        </p:nvSpPr>
        <p:spPr>
          <a:xfrm>
            <a:off x="8848727" y="2577019"/>
            <a:ext cx="3240264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/>
              <a:t>Before and after the implementation nutritional care bundle.–weight SD. Group 28&lt;GV; 28-30; &gt;30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/>
              <a:t>6, 12, 24 corrected age</a:t>
            </a:r>
          </a:p>
        </p:txBody>
      </p:sp>
    </p:spTree>
    <p:extLst>
      <p:ext uri="{BB962C8B-B14F-4D97-AF65-F5344CB8AC3E}">
        <p14:creationId xmlns:p14="http://schemas.microsoft.com/office/powerpoint/2010/main" val="265445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9FC8-89A3-2188-2FB4-D421AFCB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37BA161-4FE0-CDAC-B111-2329487D8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7943" y="741363"/>
            <a:ext cx="3614057" cy="16160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2 years corrected age - head circumference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7877199-99B0-DF23-AA5B-E717DA5114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7943" y="2533650"/>
            <a:ext cx="3614057" cy="3448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/>
              <a:t>Before and after the implementation nutritional care bundle.</a:t>
            </a:r>
          </a:p>
          <a:p>
            <a:pPr>
              <a:spcBef>
                <a:spcPts val="1000"/>
              </a:spcBef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/>
              <a:t>Head CMFC - SD. Group 28&lt;GV; 28-30; &gt;30</a:t>
            </a:r>
          </a:p>
          <a:p>
            <a:pPr>
              <a:spcBef>
                <a:spcPts val="1000"/>
              </a:spcBef>
              <a:spcAft>
                <a:spcPts val="6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000" dirty="0"/>
              <a:t>6, 12, 24 corrected age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FEC98B-BBD0-6D0D-6888-0618ED6B8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39"/>
          <a:stretch/>
        </p:blipFill>
        <p:spPr>
          <a:xfrm>
            <a:off x="874088" y="1337937"/>
            <a:ext cx="3343333" cy="4039555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F3F4464-C531-97F9-A7C5-5B274BE4D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7" r="4" b="3174"/>
          <a:stretch/>
        </p:blipFill>
        <p:spPr>
          <a:xfrm>
            <a:off x="4403929" y="1334829"/>
            <a:ext cx="3343333" cy="40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F654C-1F68-E3F0-9B46-B4E57847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0900-D42E-75C5-1056-098F4CAB02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971" y="1294629"/>
            <a:ext cx="4110446" cy="1054100"/>
          </a:xfrm>
        </p:spPr>
        <p:txBody>
          <a:bodyPr anchor="b">
            <a:normAutofit fontScale="90000"/>
          </a:bodyPr>
          <a:lstStyle/>
          <a:p>
            <a:r>
              <a:rPr lang="cs-CZ" sz="2700" dirty="0" err="1"/>
              <a:t>Duration</a:t>
            </a:r>
            <a:r>
              <a:rPr lang="cs-CZ" sz="2700" dirty="0"/>
              <a:t> </a:t>
            </a:r>
            <a:r>
              <a:rPr lang="cs-CZ" sz="2700" dirty="0" err="1"/>
              <a:t>of</a:t>
            </a:r>
            <a:r>
              <a:rPr lang="cs-CZ" sz="2700" dirty="0"/>
              <a:t> </a:t>
            </a:r>
            <a:r>
              <a:rPr lang="cs-CZ" sz="2700" dirty="0" err="1"/>
              <a:t>parenteral</a:t>
            </a:r>
            <a:r>
              <a:rPr lang="cs-CZ" sz="2700" dirty="0"/>
              <a:t> </a:t>
            </a:r>
            <a:r>
              <a:rPr lang="cs-CZ" sz="2700" dirty="0" err="1"/>
              <a:t>nutrition</a:t>
            </a:r>
            <a:r>
              <a:rPr lang="cs-CZ" sz="2700" dirty="0"/>
              <a:t>, </a:t>
            </a:r>
            <a:br>
              <a:rPr lang="cs-CZ" sz="2400" dirty="0"/>
            </a:br>
            <a:r>
              <a:rPr lang="cs-CZ" sz="2200" dirty="0" err="1"/>
              <a:t>Statistical</a:t>
            </a:r>
            <a:r>
              <a:rPr lang="cs-CZ" sz="2200" dirty="0"/>
              <a:t> data (NICU ČB)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F3D8FA-04E7-4E25-766F-80EE497C6E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971" y="2474095"/>
            <a:ext cx="4110446" cy="3448050"/>
          </a:xfrm>
        </p:spPr>
        <p:txBody>
          <a:bodyPr anchor="t">
            <a:normAutofit/>
          </a:bodyPr>
          <a:lstStyle/>
          <a:p>
            <a:r>
              <a:rPr lang="cs-CZ" sz="2000" dirty="0" err="1"/>
              <a:t>Exclusion</a:t>
            </a:r>
            <a:r>
              <a:rPr lang="cs-CZ" sz="2000" dirty="0"/>
              <a:t> (NEC, SIP - </a:t>
            </a:r>
            <a:r>
              <a:rPr lang="cs-CZ" sz="2000" dirty="0" err="1"/>
              <a:t>stoma</a:t>
            </a:r>
            <a:r>
              <a:rPr lang="cs-CZ" sz="2000" dirty="0"/>
              <a:t>, </a:t>
            </a:r>
            <a:r>
              <a:rPr lang="cs-CZ" sz="2000" dirty="0" err="1"/>
              <a:t>Congenital</a:t>
            </a:r>
            <a:r>
              <a:rPr lang="cs-CZ" sz="2000" dirty="0"/>
              <a:t> </a:t>
            </a:r>
            <a:r>
              <a:rPr lang="cs-CZ" sz="2000" dirty="0" err="1"/>
              <a:t>defet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 GI </a:t>
            </a:r>
            <a:r>
              <a:rPr lang="cs-CZ" sz="2000" dirty="0" err="1"/>
              <a:t>tract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A1E958-76A5-4CE7-5FC8-240CE3E44896}"/>
              </a:ext>
            </a:extLst>
          </p:cNvPr>
          <p:cNvSpPr txBox="1"/>
          <p:nvPr/>
        </p:nvSpPr>
        <p:spPr>
          <a:xfrm>
            <a:off x="5979576" y="5737479"/>
            <a:ext cx="581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45 – 9              25 – 18               12 - 6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F062B0-6A97-2526-159F-D282298E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82" y="786340"/>
            <a:ext cx="5712447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48E40-30C7-B3EB-96E6-79C491597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A6071-4867-79C6-9400-F768F0736E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6" y="365125"/>
            <a:ext cx="3466013" cy="1325563"/>
          </a:xfrm>
        </p:spPr>
        <p:txBody>
          <a:bodyPr>
            <a:normAutofit/>
          </a:bodyPr>
          <a:lstStyle/>
          <a:p>
            <a:r>
              <a:rPr lang="cs-CZ" sz="2400" dirty="0" err="1"/>
              <a:t>hsPDA</a:t>
            </a:r>
            <a:r>
              <a:rPr lang="cs-CZ" sz="2400" dirty="0"/>
              <a:t> </a:t>
            </a:r>
            <a:r>
              <a:rPr lang="cs-CZ" sz="2400" dirty="0" err="1"/>
              <a:t>treatment</a:t>
            </a:r>
            <a:endParaRPr lang="cs-CZ" sz="24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1CD831C-8EA0-896D-DE19-CF0E0723CB9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96891" y="722527"/>
            <a:ext cx="4659086" cy="51342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232A659-971A-8833-E2C7-A95FDDB726E3}"/>
              </a:ext>
            </a:extLst>
          </p:cNvPr>
          <p:cNvSpPr txBox="1"/>
          <p:nvPr/>
        </p:nvSpPr>
        <p:spPr>
          <a:xfrm>
            <a:off x="566056" y="1279038"/>
            <a:ext cx="305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České Budějovice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ECA0FBE-DDE2-68BE-0D43-93797BFEEE42}"/>
              </a:ext>
            </a:extLst>
          </p:cNvPr>
          <p:cNvSpPr txBox="1"/>
          <p:nvPr/>
        </p:nvSpPr>
        <p:spPr>
          <a:xfrm>
            <a:off x="7319209" y="5992297"/>
            <a:ext cx="27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Sweden</a:t>
            </a:r>
            <a:r>
              <a:rPr lang="cs-CZ" dirty="0"/>
              <a:t>:       </a:t>
            </a:r>
            <a:r>
              <a:rPr lang="cs-CZ" dirty="0" err="1"/>
              <a:t>SNQ.se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3EF462-01CA-0648-D57A-B6E875D233D9}"/>
              </a:ext>
            </a:extLst>
          </p:cNvPr>
          <p:cNvSpPr txBox="1"/>
          <p:nvPr/>
        </p:nvSpPr>
        <p:spPr>
          <a:xfrm>
            <a:off x="964775" y="5739670"/>
            <a:ext cx="475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70–20 %            50–13 %         14–2 %            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0815345-1D4E-5AAB-0321-AE10C93B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6" y="1690688"/>
            <a:ext cx="5334462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E9D6B-5317-4AE9-3719-B947C94D9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D59DB-0A25-4393-8AF1-0A01178D9C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354" y="365125"/>
            <a:ext cx="2586446" cy="1325563"/>
          </a:xfrm>
        </p:spPr>
        <p:txBody>
          <a:bodyPr>
            <a:normAutofit/>
          </a:bodyPr>
          <a:lstStyle/>
          <a:p>
            <a:r>
              <a:rPr lang="cs-CZ" sz="2400" dirty="0" err="1"/>
              <a:t>Central</a:t>
            </a:r>
            <a:r>
              <a:rPr lang="cs-CZ" sz="2400" dirty="0"/>
              <a:t> line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4A3F39-1A0D-932A-6F1C-6C352E3A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31" y="1690688"/>
            <a:ext cx="2698376" cy="352190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3A8DC3C-389E-C537-B1B8-D4970233D20E}"/>
              </a:ext>
            </a:extLst>
          </p:cNvPr>
          <p:cNvSpPr txBox="1"/>
          <p:nvPr/>
        </p:nvSpPr>
        <p:spPr>
          <a:xfrm>
            <a:off x="766354" y="1321140"/>
            <a:ext cx="305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České Budějovice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7098F9-88B1-6D03-DABB-36A4561B2E93}"/>
              </a:ext>
            </a:extLst>
          </p:cNvPr>
          <p:cNvSpPr txBox="1"/>
          <p:nvPr/>
        </p:nvSpPr>
        <p:spPr>
          <a:xfrm>
            <a:off x="5041693" y="1321140"/>
            <a:ext cx="305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České Budějovice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BB7066-A935-674E-7AC0-377586BE7B9F}"/>
              </a:ext>
            </a:extLst>
          </p:cNvPr>
          <p:cNvSpPr txBox="1"/>
          <p:nvPr/>
        </p:nvSpPr>
        <p:spPr>
          <a:xfrm>
            <a:off x="9025374" y="5486637"/>
            <a:ext cx="27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Sweden</a:t>
            </a:r>
            <a:r>
              <a:rPr lang="cs-CZ" dirty="0"/>
              <a:t>:       </a:t>
            </a:r>
            <a:r>
              <a:rPr lang="cs-CZ" dirty="0" err="1"/>
              <a:t>SNQ.se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E17EF19-641E-6907-7D4E-678D9C34485E}"/>
              </a:ext>
            </a:extLst>
          </p:cNvPr>
          <p:cNvSpPr txBox="1"/>
          <p:nvPr/>
        </p:nvSpPr>
        <p:spPr>
          <a:xfrm>
            <a:off x="787555" y="5947424"/>
            <a:ext cx="330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40–38        38–13     12–2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23F9A11-F1D0-6A68-1455-35338AE452FF}"/>
              </a:ext>
            </a:extLst>
          </p:cNvPr>
          <p:cNvSpPr txBox="1"/>
          <p:nvPr/>
        </p:nvSpPr>
        <p:spPr>
          <a:xfrm>
            <a:off x="5387155" y="5947424"/>
            <a:ext cx="304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100–71  100–87</a:t>
            </a:r>
          </a:p>
        </p:txBody>
      </p:sp>
      <p:graphicFrame>
        <p:nvGraphicFramePr>
          <p:cNvPr id="13" name="Zástupný obsah 5">
            <a:extLst>
              <a:ext uri="{FF2B5EF4-FFF2-40B4-BE49-F238E27FC236}">
                <a16:creationId xmlns:a16="http://schemas.microsoft.com/office/drawing/2014/main" id="{81CD1F49-7D42-87A5-25A0-AEA231C9D028}"/>
              </a:ext>
            </a:extLst>
          </p:cNvPr>
          <p:cNvGraphicFramePr>
            <a:graphicFrameLocks/>
          </p:cNvGraphicFramePr>
          <p:nvPr/>
        </p:nvGraphicFramePr>
        <p:xfrm>
          <a:off x="4400217" y="1947709"/>
          <a:ext cx="4203852" cy="399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3FA5F81A-B1B4-182F-6DCF-DF5973DD6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93" y="1782208"/>
            <a:ext cx="401151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A5298A2-D809-A686-739D-0DDC4581F0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Odborný konzultant: MUDr. Jiří Dušek, MHA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Cílová skupina:</a:t>
            </a:r>
          </a:p>
          <a:p>
            <a:pPr lvl="1"/>
            <a:r>
              <a:rPr lang="cs-CZ" sz="2000" dirty="0"/>
              <a:t>novorozenci narození v gestačním týdnu 22+0 až 31+6</a:t>
            </a:r>
          </a:p>
          <a:p>
            <a:pPr lvl="1"/>
            <a:r>
              <a:rPr lang="cs-CZ" sz="2000" dirty="0"/>
              <a:t>400 PND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 klíčové aktivity:</a:t>
            </a:r>
          </a:p>
          <a:p>
            <a:pPr lvl="1"/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otestování procesu řízené nutrice nezralých novorozenců</a:t>
            </a:r>
            <a:endParaRPr lang="cs-CZ" sz="2000" b="1" dirty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Kde bude projekt probíhat?</a:t>
            </a:r>
          </a:p>
          <a:p>
            <a:pPr lvl="1"/>
            <a:r>
              <a:rPr lang="cs-CZ" sz="2000" dirty="0"/>
              <a:t>5</a:t>
            </a:r>
            <a:r>
              <a:rPr lang="cs-CZ" dirty="0"/>
              <a:t> </a:t>
            </a:r>
            <a:r>
              <a:rPr lang="cs-CZ" sz="2000" dirty="0"/>
              <a:t>neonatologických center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5BF02-0E46-8577-8FDC-0F10CE73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795" y="486858"/>
            <a:ext cx="10415247" cy="720000"/>
          </a:xfrm>
        </p:spPr>
        <p:txBody>
          <a:bodyPr>
            <a:noAutofit/>
          </a:bodyPr>
          <a:lstStyle/>
          <a:p>
            <a:r>
              <a:rPr lang="cs-CZ" dirty="0"/>
              <a:t>PROTOKOLÁRNĚ ŘÍZENÁ NUTRICE U NEZRALÝCH NOVOROZENCŮ</a:t>
            </a: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ECA3D3F-A5EA-474B-6DE9-3613C6B3D539}"/>
              </a:ext>
            </a:extLst>
          </p:cNvPr>
          <p:cNvGrpSpPr/>
          <p:nvPr/>
        </p:nvGrpSpPr>
        <p:grpSpPr>
          <a:xfrm>
            <a:off x="1432795" y="4808326"/>
            <a:ext cx="9101314" cy="1283732"/>
            <a:chOff x="1432796" y="5193942"/>
            <a:chExt cx="9101314" cy="1283732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8CFEE86B-FE02-4350-73C1-731416DA29F9}"/>
                </a:ext>
              </a:extLst>
            </p:cNvPr>
            <p:cNvGrpSpPr/>
            <p:nvPr/>
          </p:nvGrpSpPr>
          <p:grpSpPr>
            <a:xfrm>
              <a:off x="1432796" y="5193942"/>
              <a:ext cx="7260282" cy="1283732"/>
              <a:chOff x="2666832" y="5193942"/>
              <a:chExt cx="7260282" cy="1283732"/>
            </a:xfrm>
          </p:grpSpPr>
          <p:grpSp>
            <p:nvGrpSpPr>
              <p:cNvPr id="10" name="Skupina 9">
                <a:extLst>
                  <a:ext uri="{FF2B5EF4-FFF2-40B4-BE49-F238E27FC236}">
                    <a16:creationId xmlns:a16="http://schemas.microsoft.com/office/drawing/2014/main" id="{0FE33DC4-F196-99EF-B536-3850BD061CB3}"/>
                  </a:ext>
                </a:extLst>
              </p:cNvPr>
              <p:cNvGrpSpPr/>
              <p:nvPr/>
            </p:nvGrpSpPr>
            <p:grpSpPr>
              <a:xfrm>
                <a:off x="2854036" y="5193942"/>
                <a:ext cx="6982692" cy="914400"/>
                <a:chOff x="2854036" y="5193942"/>
                <a:chExt cx="6982692" cy="914400"/>
              </a:xfrm>
            </p:grpSpPr>
            <p:pic>
              <p:nvPicPr>
                <p:cNvPr id="5" name="Grafický objekt 4" descr="Nemocnice obrys">
                  <a:extLst>
                    <a:ext uri="{FF2B5EF4-FFF2-40B4-BE49-F238E27FC236}">
                      <a16:creationId xmlns:a16="http://schemas.microsoft.com/office/drawing/2014/main" id="{5169A224-6EF4-C821-03AC-E5762DC16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4036" y="51939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" name="Grafický objekt 6" descr="Nemocnice obrys">
                  <a:extLst>
                    <a:ext uri="{FF2B5EF4-FFF2-40B4-BE49-F238E27FC236}">
                      <a16:creationId xmlns:a16="http://schemas.microsoft.com/office/drawing/2014/main" id="{E884E466-4856-5862-8C77-BDD62B1B34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800" y="51939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afický objekt 7" descr="Nemocnice obrys">
                  <a:extLst>
                    <a:ext uri="{FF2B5EF4-FFF2-40B4-BE49-F238E27FC236}">
                      <a16:creationId xmlns:a16="http://schemas.microsoft.com/office/drawing/2014/main" id="{9EF8EF55-CA44-2C7B-751F-384AD50C96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9564" y="519394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fický objekt 8" descr="Nemocnice obrys">
                  <a:extLst>
                    <a:ext uri="{FF2B5EF4-FFF2-40B4-BE49-F238E27FC236}">
                      <a16:creationId xmlns:a16="http://schemas.microsoft.com/office/drawing/2014/main" id="{E4C6EC7E-08A7-D85C-EFDF-823CE43C8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2328" y="5193942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8A3E7737-B9A8-373D-82E6-D596A9552223}"/>
                  </a:ext>
                </a:extLst>
              </p:cNvPr>
              <p:cNvGrpSpPr/>
              <p:nvPr/>
            </p:nvGrpSpPr>
            <p:grpSpPr>
              <a:xfrm>
                <a:off x="2666832" y="6092058"/>
                <a:ext cx="7260282" cy="385616"/>
                <a:chOff x="2666832" y="6092058"/>
                <a:chExt cx="7260282" cy="385616"/>
              </a:xfrm>
            </p:grpSpPr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71798BC6-6913-0C75-BFE8-620209B43F58}"/>
                    </a:ext>
                  </a:extLst>
                </p:cNvPr>
                <p:cNvSpPr txBox="1"/>
                <p:nvPr/>
              </p:nvSpPr>
              <p:spPr>
                <a:xfrm>
                  <a:off x="2666832" y="6092058"/>
                  <a:ext cx="13516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VFN Praha</a:t>
                  </a:r>
                </a:p>
              </p:txBody>
            </p:sp>
            <p:sp>
              <p:nvSpPr>
                <p:cNvPr id="12" name="TextovéPole 11">
                  <a:extLst>
                    <a:ext uri="{FF2B5EF4-FFF2-40B4-BE49-F238E27FC236}">
                      <a16:creationId xmlns:a16="http://schemas.microsoft.com/office/drawing/2014/main" id="{EB3889DB-EC7D-C2F8-4F5B-07C2B5C1640C}"/>
                    </a:ext>
                  </a:extLst>
                </p:cNvPr>
                <p:cNvSpPr txBox="1"/>
                <p:nvPr/>
              </p:nvSpPr>
              <p:spPr>
                <a:xfrm>
                  <a:off x="4471197" y="6092058"/>
                  <a:ext cx="18133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Nemocnice ČB</a:t>
                  </a:r>
                </a:p>
              </p:txBody>
            </p:sp>
            <p:sp>
              <p:nvSpPr>
                <p:cNvPr id="13" name="TextovéPole 12">
                  <a:extLst>
                    <a:ext uri="{FF2B5EF4-FFF2-40B4-BE49-F238E27FC236}">
                      <a16:creationId xmlns:a16="http://schemas.microsoft.com/office/drawing/2014/main" id="{55C2529E-E417-D6A6-B87F-3CDDFDF4CB02}"/>
                    </a:ext>
                  </a:extLst>
                </p:cNvPr>
                <p:cNvSpPr txBox="1"/>
                <p:nvPr/>
              </p:nvSpPr>
              <p:spPr>
                <a:xfrm>
                  <a:off x="6950242" y="6108342"/>
                  <a:ext cx="81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FNOL</a:t>
                  </a:r>
                </a:p>
              </p:txBody>
            </p:sp>
            <p:sp>
              <p:nvSpPr>
                <p:cNvPr id="14" name="TextovéPole 13">
                  <a:extLst>
                    <a:ext uri="{FF2B5EF4-FFF2-40B4-BE49-F238E27FC236}">
                      <a16:creationId xmlns:a16="http://schemas.microsoft.com/office/drawing/2014/main" id="{A20BA681-09ED-FD20-6A92-3A2AEF3A9756}"/>
                    </a:ext>
                  </a:extLst>
                </p:cNvPr>
                <p:cNvSpPr txBox="1"/>
                <p:nvPr/>
              </p:nvSpPr>
              <p:spPr>
                <a:xfrm>
                  <a:off x="8831942" y="6095691"/>
                  <a:ext cx="10951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b="1" dirty="0">
                      <a:solidFill>
                        <a:srgbClr val="2C2F7A"/>
                      </a:solidFill>
                    </a:rPr>
                    <a:t>FN Brno</a:t>
                  </a:r>
                </a:p>
              </p:txBody>
            </p:sp>
          </p:grpSp>
        </p:grpSp>
        <p:pic>
          <p:nvPicPr>
            <p:cNvPr id="4" name="Grafický objekt 3" descr="Nemocnice obrys">
              <a:extLst>
                <a:ext uri="{FF2B5EF4-FFF2-40B4-BE49-F238E27FC236}">
                  <a16:creationId xmlns:a16="http://schemas.microsoft.com/office/drawing/2014/main" id="{A307F400-130F-C70A-BF2C-297B22B6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74227" y="5193942"/>
              <a:ext cx="914400" cy="914400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852348F9-AC81-D279-6FAB-B52B9152FAE0}"/>
                </a:ext>
              </a:extLst>
            </p:cNvPr>
            <p:cNvSpPr txBox="1"/>
            <p:nvPr/>
          </p:nvSpPr>
          <p:spPr>
            <a:xfrm>
              <a:off x="9541531" y="610834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2C2F7A"/>
                  </a:solidFill>
                </a:rPr>
                <a:t>BN Zlín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459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D098EA-88CC-B286-EB90-5E4A5391D5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/>
            <a:r>
              <a:rPr lang="cs-CZ" dirty="0"/>
              <a:t>Zlepšení stavu výživy nedonošených dětí narozených pod 32 gestační týden</a:t>
            </a:r>
          </a:p>
          <a:p>
            <a:pPr algn="just"/>
            <a:r>
              <a:rPr lang="cs-CZ" dirty="0"/>
              <a:t>Umožnění </a:t>
            </a:r>
            <a:r>
              <a:rPr lang="cs-CZ" b="1" dirty="0">
                <a:solidFill>
                  <a:srgbClr val="2C2F7A"/>
                </a:solidFill>
              </a:rPr>
              <a:t>předávání kompletních záznamů o podané výživě </a:t>
            </a:r>
            <a:br>
              <a:rPr lang="cs-CZ" dirty="0"/>
            </a:br>
            <a:r>
              <a:rPr lang="cs-CZ" dirty="0"/>
              <a:t>a antropometrických hodnotách mezi perinatologickými (i intermediárními centry) v rámci projektu, ale i mimo něj</a:t>
            </a:r>
          </a:p>
          <a:p>
            <a:pPr algn="just"/>
            <a:r>
              <a:rPr lang="cs-CZ" b="1" dirty="0">
                <a:solidFill>
                  <a:srgbClr val="2C2F7A"/>
                </a:solidFill>
              </a:rPr>
              <a:t>Předávání komplexních dat o podaných makro a mikronutrientech </a:t>
            </a:r>
            <a:br>
              <a:rPr lang="cs-CZ" b="1" dirty="0">
                <a:solidFill>
                  <a:srgbClr val="2C2F7A"/>
                </a:solidFill>
              </a:rPr>
            </a:br>
            <a:r>
              <a:rPr lang="cs-CZ" dirty="0"/>
              <a:t>do lokálních, ale i centrálních databází</a:t>
            </a:r>
          </a:p>
          <a:p>
            <a:pPr algn="just"/>
            <a:r>
              <a:rPr lang="cs-CZ" dirty="0"/>
              <a:t>Do budoucna vytvoření pracovního nástroje pro zpracování dat a zlepšování stavu výživy i pomocí zapojení dalších mechanismů strojového učení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D0F49A-1733-8136-8A18-2A2E8BA2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</p:spTree>
    <p:extLst>
      <p:ext uri="{BB962C8B-B14F-4D97-AF65-F5344CB8AC3E}">
        <p14:creationId xmlns:p14="http://schemas.microsoft.com/office/powerpoint/2010/main" val="92745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B5C6B49-6B36-4487-1FD6-CA41A1317D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410511"/>
            <a:ext cx="10728325" cy="468154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Předčasně (tj. dříve než v 37. týdnu) se v posledních letech rodí cca </a:t>
            </a:r>
            <a:r>
              <a:rPr lang="cs-CZ" b="1" dirty="0">
                <a:solidFill>
                  <a:srgbClr val="2C2F7A"/>
                </a:solidFill>
              </a:rPr>
              <a:t>7 % dětí </a:t>
            </a:r>
            <a:r>
              <a:rPr lang="cs-CZ" dirty="0"/>
              <a:t>z celkového počtu narozených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Dříve než v 32. týdnu se rodí </a:t>
            </a:r>
            <a:r>
              <a:rPr lang="cs-CZ" sz="2000" b="1" dirty="0">
                <a:solidFill>
                  <a:srgbClr val="2C2F7A"/>
                </a:solidFill>
              </a:rPr>
              <a:t>1–2 %</a:t>
            </a:r>
            <a:r>
              <a:rPr lang="cs-CZ" sz="2000" dirty="0"/>
              <a:t> dětí z celkového počtu narozených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Podíl předčasně narozených dětí v posledních letech </a:t>
            </a:r>
            <a:r>
              <a:rPr lang="cs-CZ" b="1" dirty="0">
                <a:solidFill>
                  <a:srgbClr val="2C2F7A"/>
                </a:solidFill>
              </a:rPr>
              <a:t>klesá</a:t>
            </a:r>
          </a:p>
          <a:p>
            <a:pPr algn="just">
              <a:lnSpc>
                <a:spcPct val="100000"/>
              </a:lnSpc>
            </a:pPr>
            <a:endParaRPr lang="cs-CZ" dirty="0"/>
          </a:p>
          <a:p>
            <a:pPr algn="just"/>
            <a:endParaRPr lang="cs-CZ" b="1" dirty="0">
              <a:solidFill>
                <a:srgbClr val="2C2F7A"/>
              </a:solidFill>
            </a:endParaRPr>
          </a:p>
          <a:p>
            <a:pPr algn="just"/>
            <a:endParaRPr lang="cs-CZ" b="1" dirty="0">
              <a:solidFill>
                <a:srgbClr val="2C2F7A"/>
              </a:solidFill>
            </a:endParaRPr>
          </a:p>
          <a:p>
            <a:endParaRPr lang="cs-CZ" b="1" dirty="0">
              <a:solidFill>
                <a:srgbClr val="2C2F7A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1FCF66-E1C2-E082-2E1F-BB956E9F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07FEC0-2149-B622-E48B-023093EC513C}"/>
              </a:ext>
            </a:extLst>
          </p:cNvPr>
          <p:cNvSpPr txBox="1"/>
          <p:nvPr/>
        </p:nvSpPr>
        <p:spPr>
          <a:xfrm>
            <a:off x="3720257" y="6382801"/>
            <a:ext cx="847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Zdroj dat: Národní registr reprodukčního zdraví (NRRZ) – Modul novorozenců (NAR)</a:t>
            </a:r>
          </a:p>
          <a:p>
            <a:r>
              <a:rPr lang="cs-CZ" sz="1200" dirty="0"/>
              <a:t>Otevřená datová sada: </a:t>
            </a:r>
            <a:r>
              <a:rPr lang="cs-CZ" sz="1200" dirty="0">
                <a:hlinkClick r:id="rId3"/>
              </a:rPr>
              <a:t>https://www.nzip.cz/clanek/1615-novorozenci-podle-zakladnich-sociodemografickych-charakteristik</a:t>
            </a:r>
            <a:endParaRPr lang="cs-CZ" sz="1200" dirty="0"/>
          </a:p>
          <a:p>
            <a:endParaRPr lang="cs-CZ" sz="12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CAF2C2E-AF78-68DD-90EB-E3D8B3F09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319612"/>
              </p:ext>
            </p:extLst>
          </p:nvPr>
        </p:nvGraphicFramePr>
        <p:xfrm>
          <a:off x="852417" y="3308419"/>
          <a:ext cx="7302538" cy="324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421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0CCFB-9C69-F2D5-40C8-A6474A198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7"/>
            <a:ext cx="11016025" cy="4902205"/>
          </a:xfrm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rgbClr val="2C2F7A"/>
                </a:solidFill>
                <a:latin typeface="+mj-lt"/>
              </a:rPr>
              <a:t>Sofistikovaný nutriční software</a:t>
            </a:r>
            <a:r>
              <a:rPr lang="cs-CZ" dirty="0">
                <a:latin typeface="+mj-lt"/>
              </a:rPr>
              <a:t> pro novorozence (enterální i parenterální složka)</a:t>
            </a:r>
          </a:p>
          <a:p>
            <a:pPr algn="just"/>
            <a:r>
              <a:rPr lang="cs-CZ" dirty="0">
                <a:latin typeface="+mj-lt"/>
              </a:rPr>
              <a:t>Možnosti </a:t>
            </a:r>
            <a:r>
              <a:rPr lang="cs-CZ" b="1" dirty="0">
                <a:solidFill>
                  <a:srgbClr val="2C2F7A"/>
                </a:solidFill>
                <a:latin typeface="+mj-lt"/>
              </a:rPr>
              <a:t>provádět analýzu makronutrientů mateřského mléka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4A6F4D-8378-B743-F916-336E93DD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Prostředky pro dosažení cíle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67D3FA2-C2CB-A7F2-8E23-21782C22E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14199" r="12993" b="14097"/>
          <a:stretch/>
        </p:blipFill>
        <p:spPr bwMode="auto">
          <a:xfrm>
            <a:off x="1367245" y="3013166"/>
            <a:ext cx="3657600" cy="25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967BE2-6E58-0BCC-0E82-B1047DF6450A}"/>
              </a:ext>
            </a:extLst>
          </p:cNvPr>
          <p:cNvSpPr txBox="1"/>
          <p:nvPr/>
        </p:nvSpPr>
        <p:spPr>
          <a:xfrm>
            <a:off x="1471749" y="5704115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C2F7A"/>
                </a:solidFill>
              </a:rPr>
              <a:t>Analyzátor mateřského mléka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5113B92-613D-D58D-BC6F-2BEF0A147F5E}"/>
              </a:ext>
            </a:extLst>
          </p:cNvPr>
          <p:cNvGrpSpPr/>
          <p:nvPr/>
        </p:nvGrpSpPr>
        <p:grpSpPr>
          <a:xfrm>
            <a:off x="6868009" y="3171281"/>
            <a:ext cx="4667236" cy="2897030"/>
            <a:chOff x="6754798" y="1925955"/>
            <a:chExt cx="4667236" cy="2897030"/>
          </a:xfrm>
        </p:grpSpPr>
        <p:pic>
          <p:nvPicPr>
            <p:cNvPr id="8" name="Picture 4" descr="Nutrium - APK Download for Android | Aptoide">
              <a:extLst>
                <a:ext uri="{FF2B5EF4-FFF2-40B4-BE49-F238E27FC236}">
                  <a16:creationId xmlns:a16="http://schemas.microsoft.com/office/drawing/2014/main" id="{FD91E822-2D50-DDA0-1B61-5C52DCF8B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798" y="1925955"/>
              <a:ext cx="4667236" cy="2278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31B13896-9E72-E4A7-2EBA-82A35E97F9B5}"/>
                </a:ext>
              </a:extLst>
            </p:cNvPr>
            <p:cNvSpPr txBox="1"/>
            <p:nvPr/>
          </p:nvSpPr>
          <p:spPr>
            <a:xfrm>
              <a:off x="8059929" y="4453653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olidFill>
                    <a:srgbClr val="2C2F7A"/>
                  </a:solidFill>
                </a:rPr>
                <a:t>Nutriční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603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0CCFB-9C69-F2D5-40C8-A6474A1982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7"/>
            <a:ext cx="11016025" cy="490220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dirty="0">
                <a:latin typeface="+mj-lt"/>
              </a:rPr>
              <a:t>Na základě porovnávání dosažených hodnot a doporučení ESPGHAN </a:t>
            </a:r>
            <a:r>
              <a:rPr lang="cs-CZ" b="1" dirty="0">
                <a:solidFill>
                  <a:srgbClr val="2C2F7A"/>
                </a:solidFill>
                <a:latin typeface="+mj-lt"/>
              </a:rPr>
              <a:t>optimalizovat výživu</a:t>
            </a:r>
            <a:r>
              <a:rPr lang="cs-CZ" dirty="0">
                <a:latin typeface="+mj-lt"/>
              </a:rPr>
              <a:t> se zohledněním klinického stavu. Používání komplexních i elementárních druhů fortifikace</a:t>
            </a:r>
          </a:p>
          <a:p>
            <a:pPr algn="just">
              <a:lnSpc>
                <a:spcPct val="100000"/>
              </a:lnSpc>
            </a:pPr>
            <a:r>
              <a:rPr lang="cs-CZ" dirty="0">
                <a:latin typeface="+mj-lt"/>
              </a:rPr>
              <a:t>Používání </a:t>
            </a:r>
            <a:r>
              <a:rPr lang="cs-CZ" dirty="0" err="1">
                <a:latin typeface="+mj-lt"/>
              </a:rPr>
              <a:t>suplementačních</a:t>
            </a:r>
            <a:r>
              <a:rPr lang="cs-CZ" dirty="0">
                <a:latin typeface="+mj-lt"/>
              </a:rPr>
              <a:t> roztoků vitamínů, mikronutrientů pro optimalizaci složení</a:t>
            </a:r>
          </a:p>
          <a:p>
            <a:pPr algn="just">
              <a:lnSpc>
                <a:spcPct val="100000"/>
              </a:lnSpc>
            </a:pPr>
            <a:r>
              <a:rPr lang="cs-CZ" dirty="0">
                <a:latin typeface="+mj-lt"/>
              </a:rPr>
              <a:t>Získávání a prohlubování znalostí o výživě novorozenců u lékařských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i nelékařských profesí </a:t>
            </a:r>
          </a:p>
          <a:p>
            <a:pPr lvl="1" algn="just">
              <a:lnSpc>
                <a:spcPct val="100000"/>
              </a:lnSpc>
            </a:pP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Certifikovaný kurz</a:t>
            </a:r>
            <a:r>
              <a:rPr lang="cs-CZ" sz="24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v oblasti:  </a:t>
            </a:r>
            <a:r>
              <a:rPr lang="cs-CZ" sz="2400" b="1" dirty="0">
                <a:solidFill>
                  <a:srgbClr val="2C2F7A"/>
                </a:solidFill>
                <a:effectLst/>
                <a:latin typeface="+mj-lt"/>
                <a:ea typeface="Times New Roman" panose="02020603050405020304" pitchFamily="18" charset="0"/>
              </a:rPr>
              <a:t>Zajištění provozu banky mateřského mléka – výživa novorozenců, </a:t>
            </a:r>
          </a:p>
          <a:p>
            <a:pPr lvl="1" algn="just">
              <a:lnSpc>
                <a:spcPct val="100000"/>
              </a:lnSpc>
            </a:pPr>
            <a:r>
              <a:rPr lang="cs-CZ" sz="2400" dirty="0">
                <a:effectLst/>
                <a:latin typeface="+mj-lt"/>
                <a:ea typeface="Times New Roman" panose="02020603050405020304" pitchFamily="18" charset="0"/>
              </a:rPr>
              <a:t>Připraven kurz:  </a:t>
            </a:r>
            <a:r>
              <a:rPr lang="cs-CZ" sz="2400" b="1" dirty="0">
                <a:solidFill>
                  <a:srgbClr val="2C2F7A"/>
                </a:solidFill>
                <a:effectLst/>
                <a:latin typeface="+mj-lt"/>
                <a:ea typeface="Times New Roman" panose="02020603050405020304" pitchFamily="18" charset="0"/>
              </a:rPr>
              <a:t>Protokolárně řízená nutrice novorozenců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4A6F4D-8378-B743-F916-336E93DD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Prostředky pro dosažení cíle</a:t>
            </a:r>
          </a:p>
        </p:txBody>
      </p:sp>
    </p:spTree>
    <p:extLst>
      <p:ext uri="{BB962C8B-B14F-4D97-AF65-F5344CB8AC3E}">
        <p14:creationId xmlns:p14="http://schemas.microsoft.com/office/powerpoint/2010/main" val="224222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FD97E6-A94E-E99D-C054-06BC10B84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330" y="497465"/>
            <a:ext cx="2380816" cy="720725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Design </a:t>
            </a:r>
            <a:br>
              <a:rPr lang="cs-CZ" sz="3200" dirty="0"/>
            </a:br>
            <a:r>
              <a:rPr lang="cs-CZ" sz="3200" dirty="0"/>
              <a:t>projektu</a:t>
            </a:r>
          </a:p>
        </p:txBody>
      </p:sp>
      <p:pic>
        <p:nvPicPr>
          <p:cNvPr id="4" name="Obrázek 3" descr="Obsah obrázku text, diagram, Písmo, snímek obrazovky&#10;&#10;Popis byl vytvořen automaticky">
            <a:extLst>
              <a:ext uri="{FF2B5EF4-FFF2-40B4-BE49-F238E27FC236}">
                <a16:creationId xmlns:a16="http://schemas.microsoft.com/office/drawing/2014/main" id="{A800C087-4072-B738-FE56-AE849887E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9" b="5441"/>
          <a:stretch/>
        </p:blipFill>
        <p:spPr>
          <a:xfrm>
            <a:off x="2469744" y="314585"/>
            <a:ext cx="8413080" cy="65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5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E4C4F6-29FF-40FD-E25C-74FA2F8356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664058"/>
            <a:ext cx="11050859" cy="4428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2C2F7A"/>
                </a:solidFill>
              </a:rPr>
              <a:t>Porovnání antropometrických dat mezi skupinami </a:t>
            </a:r>
            <a:r>
              <a:rPr lang="cs-CZ" dirty="0"/>
              <a:t>(retrospektivně </a:t>
            </a:r>
            <a:br>
              <a:rPr lang="cs-CZ" dirty="0"/>
            </a:br>
            <a:r>
              <a:rPr lang="cs-CZ" dirty="0"/>
              <a:t>a prospektivně) až do dosažení korigovaného 2. roku věku</a:t>
            </a:r>
          </a:p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2C2F7A"/>
                </a:solidFill>
              </a:rPr>
              <a:t>Srovnání i dalších výkonových a procesních dat</a:t>
            </a:r>
            <a:r>
              <a:rPr lang="cs-CZ" dirty="0"/>
              <a:t>, které mají vztah k výživě: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 err="1"/>
              <a:t>hsPDA</a:t>
            </a:r>
            <a:endParaRPr lang="cs-CZ" sz="2000" dirty="0"/>
          </a:p>
          <a:p>
            <a:pPr lvl="1" algn="just">
              <a:lnSpc>
                <a:spcPct val="100000"/>
              </a:lnSpc>
            </a:pPr>
            <a:r>
              <a:rPr lang="cs-CZ" sz="2000" dirty="0"/>
              <a:t>závažná forma BPD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ROP léčená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délka použití centrální katetrů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délka parenterální výživy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použití kortikoidů intravenózně a inhalačně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ionotropní podpora</a:t>
            </a:r>
          </a:p>
          <a:p>
            <a:pPr lvl="1" algn="just">
              <a:lnSpc>
                <a:spcPct val="100000"/>
              </a:lnSpc>
            </a:pPr>
            <a:r>
              <a:rPr lang="cs-CZ" sz="2000" dirty="0"/>
              <a:t>inzulin…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A6D115-7872-A6F1-BB2E-D9728827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efektivity</a:t>
            </a:r>
          </a:p>
        </p:txBody>
      </p:sp>
    </p:spTree>
    <p:extLst>
      <p:ext uri="{BB962C8B-B14F-4D97-AF65-F5344CB8AC3E}">
        <p14:creationId xmlns:p14="http://schemas.microsoft.com/office/powerpoint/2010/main" val="2192710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BAFD1E-3477-A781-216A-5FDFBC78F1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7" y="1478604"/>
            <a:ext cx="10728325" cy="4505182"/>
          </a:xfrm>
        </p:spPr>
        <p:txBody>
          <a:bodyPr>
            <a:noAutofit/>
          </a:bodyPr>
          <a:lstStyle/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snížení</a:t>
            </a:r>
            <a:r>
              <a:rPr lang="en-US" sz="2200" b="1" i="0" u="none" strike="noStrike" baseline="0" dirty="0">
                <a:solidFill>
                  <a:srgbClr val="2C2F7A"/>
                </a:solidFill>
              </a:rPr>
              <a:t> morbidity a mortality PND</a:t>
            </a:r>
          </a:p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dlouhodobé sledování a individualizovaná výživa reflektující momentální stav dítěte</a:t>
            </a:r>
          </a:p>
          <a:p>
            <a:pPr lvl="1"/>
            <a:r>
              <a:rPr lang="cs-CZ" sz="2000" b="0" i="0" u="none" strike="noStrike" baseline="0" dirty="0"/>
              <a:t>rychlejší</a:t>
            </a:r>
            <a:r>
              <a:rPr lang="cs-CZ" sz="2000" dirty="0"/>
              <a:t> </a:t>
            </a:r>
            <a:r>
              <a:rPr lang="cs-CZ" sz="2000" b="0" i="0" u="none" strike="noStrike" baseline="0" dirty="0"/>
              <a:t>přechod na enterální stravu</a:t>
            </a:r>
          </a:p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snížení rizika bronchopulmonální dysplazie, retinopatie, výskytu infekcí</a:t>
            </a:r>
          </a:p>
          <a:p>
            <a:pPr algn="l"/>
            <a:r>
              <a:rPr lang="pl-PL" sz="2200" b="1" i="0" u="none" strike="noStrike" baseline="0" dirty="0">
                <a:solidFill>
                  <a:srgbClr val="2C2F7A"/>
                </a:solidFill>
              </a:rPr>
              <a:t>zkrácení pobytu na JIP a redukce komplikací s tímto spojených</a:t>
            </a:r>
          </a:p>
          <a:p>
            <a:pPr algn="l"/>
            <a:r>
              <a:rPr lang="cs-CZ" sz="2200" b="1" i="0" u="none" strike="noStrike" baseline="0" dirty="0">
                <a:solidFill>
                  <a:srgbClr val="2C2F7A"/>
                </a:solidFill>
              </a:rPr>
              <a:t>časnější kontakt s matkou a dřívější zahájení NIDCAP systému </a:t>
            </a:r>
          </a:p>
          <a:p>
            <a:pPr lvl="1"/>
            <a:r>
              <a:rPr lang="cs-CZ" sz="2000" b="0" i="0" u="none" strike="noStrike" baseline="0" dirty="0" err="1"/>
              <a:t>Newborn</a:t>
            </a:r>
            <a:r>
              <a:rPr lang="cs-CZ" sz="2000" b="0" i="0" u="none" strike="noStrike" baseline="0" dirty="0"/>
              <a:t> </a:t>
            </a:r>
            <a:r>
              <a:rPr lang="cs-CZ" sz="2000" b="0" i="0" u="none" strike="noStrike" baseline="0" dirty="0" err="1"/>
              <a:t>Individualized</a:t>
            </a:r>
            <a:r>
              <a:rPr lang="cs-CZ" sz="2000" dirty="0"/>
              <a:t> </a:t>
            </a:r>
            <a:r>
              <a:rPr lang="en-US" sz="2000" b="0" i="0" u="none" strike="noStrike" baseline="0" dirty="0"/>
              <a:t>Developmental Care and Assessment Program</a:t>
            </a:r>
            <a:endParaRPr lang="cs-CZ" sz="2000" b="0" i="0" u="none" strike="noStrike" baseline="0" dirty="0"/>
          </a:p>
          <a:p>
            <a:pPr lvl="1"/>
            <a:r>
              <a:rPr lang="cs-CZ" sz="2000" b="0" i="0" u="none" strike="noStrike" baseline="0" dirty="0"/>
              <a:t>maximalizace kontaktu dítěte s rodiči</a:t>
            </a:r>
            <a:endParaRPr lang="cs-CZ" sz="20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F04842-A7FA-4E1E-9DA5-466A378F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KLÍČOVÉ AKTIVITY projektu pro dítě</a:t>
            </a:r>
          </a:p>
        </p:txBody>
      </p:sp>
    </p:spTree>
    <p:extLst>
      <p:ext uri="{BB962C8B-B14F-4D97-AF65-F5344CB8AC3E}">
        <p14:creationId xmlns:p14="http://schemas.microsoft.com/office/powerpoint/2010/main" val="400399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07A508A-E0CA-87AB-B703-8304D05AE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KA3: </a:t>
            </a:r>
            <a:r>
              <a:rPr lang="cs-CZ" dirty="0"/>
              <a:t>DOMÁCÍ ŘÍZENÁ MONITORACE A OPTIMALIZACE OXYGENOTERAPIE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E7595D-53A6-C58E-87CA-5614853A71EA}"/>
              </a:ext>
            </a:extLst>
          </p:cNvPr>
          <p:cNvSpPr txBox="1"/>
          <p:nvPr/>
        </p:nvSpPr>
        <p:spPr>
          <a:xfrm>
            <a:off x="8778240" y="3244334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Ing. Daniela Dokoupilová</a:t>
            </a:r>
          </a:p>
        </p:txBody>
      </p:sp>
    </p:spTree>
    <p:extLst>
      <p:ext uri="{BB962C8B-B14F-4D97-AF65-F5344CB8AC3E}">
        <p14:creationId xmlns:p14="http://schemas.microsoft.com/office/powerpoint/2010/main" val="2312454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A5298A2-D809-A686-739D-0DDC4581F0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7" y="1382407"/>
            <a:ext cx="10728325" cy="4555088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Odborný konzultant: MUDr. Jana Tuková, Ph.D.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Cílová skupina:</a:t>
            </a:r>
          </a:p>
          <a:p>
            <a:pPr lvl="1"/>
            <a:r>
              <a:rPr lang="cs-CZ" sz="2000" dirty="0"/>
              <a:t>novorozenci narození v gestačním týdnu 22+0 až 31+6 s bronchopulmonální dysplazií</a:t>
            </a:r>
          </a:p>
          <a:p>
            <a:pPr lvl="1"/>
            <a:r>
              <a:rPr lang="cs-CZ" sz="2000" dirty="0"/>
              <a:t>70 PND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 klíčové aktivity:</a:t>
            </a:r>
          </a:p>
          <a:p>
            <a:pPr lvl="1"/>
            <a:r>
              <a:rPr lang="cs-CZ" sz="2000" dirty="0"/>
              <a:t>ověřit možnost fungování a organizace dálkové řízené domácí oxygenoterapie a její optimalizace</a:t>
            </a:r>
          </a:p>
          <a:p>
            <a:pPr lvl="1"/>
            <a:r>
              <a:rPr lang="cs-CZ" sz="2000" dirty="0"/>
              <a:t>kontrola a vyhodnocení efektu monitorace a optimalizace oxygenoterapie</a:t>
            </a:r>
          </a:p>
          <a:p>
            <a:r>
              <a:rPr lang="cs-CZ" b="1" dirty="0">
                <a:solidFill>
                  <a:schemeClr val="accent1"/>
                </a:solidFill>
              </a:rPr>
              <a:t>Kde bude projekt probíhat?</a:t>
            </a:r>
          </a:p>
          <a:p>
            <a:pPr lvl="1"/>
            <a:r>
              <a:rPr lang="cs-CZ" sz="2000" dirty="0"/>
              <a:t>4 neonatologická centra</a:t>
            </a:r>
          </a:p>
          <a:p>
            <a:pPr lvl="1"/>
            <a:r>
              <a:rPr lang="cs-CZ" sz="2000" dirty="0"/>
              <a:t>4 pediatrické ambulance pro PND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5BF02-0E46-8577-8FDC-0F10CE73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DOMÁCÍ ŘÍZENÁ MONITORACE A OPTIMALIZACE OXYGENOTERAPIE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CFEE86B-FE02-4350-73C1-731416DA29F9}"/>
              </a:ext>
            </a:extLst>
          </p:cNvPr>
          <p:cNvGrpSpPr/>
          <p:nvPr/>
        </p:nvGrpSpPr>
        <p:grpSpPr>
          <a:xfrm>
            <a:off x="2764152" y="5450192"/>
            <a:ext cx="7513729" cy="1283732"/>
            <a:chOff x="2719831" y="5193942"/>
            <a:chExt cx="7513729" cy="1283732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0FE33DC4-F196-99EF-B536-3850BD061CB3}"/>
                </a:ext>
              </a:extLst>
            </p:cNvPr>
            <p:cNvGrpSpPr/>
            <p:nvPr/>
          </p:nvGrpSpPr>
          <p:grpSpPr>
            <a:xfrm>
              <a:off x="2854036" y="5193942"/>
              <a:ext cx="6982692" cy="914400"/>
              <a:chOff x="2854036" y="5193942"/>
              <a:chExt cx="6982692" cy="914400"/>
            </a:xfrm>
          </p:grpSpPr>
          <p:pic>
            <p:nvPicPr>
              <p:cNvPr id="5" name="Grafický objekt 4" descr="Nemocnice obrys">
                <a:extLst>
                  <a:ext uri="{FF2B5EF4-FFF2-40B4-BE49-F238E27FC236}">
                    <a16:creationId xmlns:a16="http://schemas.microsoft.com/office/drawing/2014/main" id="{5169A224-6EF4-C821-03AC-E5762DC1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54036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fický objekt 6" descr="Nemocnice obrys">
                <a:extLst>
                  <a:ext uri="{FF2B5EF4-FFF2-40B4-BE49-F238E27FC236}">
                    <a16:creationId xmlns:a16="http://schemas.microsoft.com/office/drawing/2014/main" id="{E884E466-4856-5862-8C77-BDD62B1B3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6800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fický objekt 7" descr="Nemocnice obrys">
                <a:extLst>
                  <a:ext uri="{FF2B5EF4-FFF2-40B4-BE49-F238E27FC236}">
                    <a16:creationId xmlns:a16="http://schemas.microsoft.com/office/drawing/2014/main" id="{9EF8EF55-CA44-2C7B-751F-384AD50C9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99564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fický objekt 8" descr="Nemocnice obrys">
                <a:extLst>
                  <a:ext uri="{FF2B5EF4-FFF2-40B4-BE49-F238E27FC236}">
                    <a16:creationId xmlns:a16="http://schemas.microsoft.com/office/drawing/2014/main" id="{E4C6EC7E-08A7-D85C-EFDF-823CE43C8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22328" y="5193942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8A3E7737-B9A8-373D-82E6-D596A9552223}"/>
                </a:ext>
              </a:extLst>
            </p:cNvPr>
            <p:cNvGrpSpPr/>
            <p:nvPr/>
          </p:nvGrpSpPr>
          <p:grpSpPr>
            <a:xfrm>
              <a:off x="2719831" y="6091111"/>
              <a:ext cx="7513729" cy="386563"/>
              <a:chOff x="2719831" y="6091111"/>
              <a:chExt cx="7513729" cy="386563"/>
            </a:xfrm>
          </p:grpSpPr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71798BC6-6913-0C75-BFE8-620209B43F58}"/>
                  </a:ext>
                </a:extLst>
              </p:cNvPr>
              <p:cNvSpPr txBox="1"/>
              <p:nvPr/>
            </p:nvSpPr>
            <p:spPr>
              <a:xfrm>
                <a:off x="2719831" y="6091111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VFN Praha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B3889DB-EC7D-C2F8-4F5B-07C2B5C1640C}"/>
                  </a:ext>
                </a:extLst>
              </p:cNvPr>
              <p:cNvSpPr txBox="1"/>
              <p:nvPr/>
            </p:nvSpPr>
            <p:spPr>
              <a:xfrm>
                <a:off x="4471197" y="6092058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Nemocnice ČB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5C2529E-E417-D6A6-B87F-3CDDFDF4CB02}"/>
                  </a:ext>
                </a:extLst>
              </p:cNvPr>
              <p:cNvSpPr txBox="1"/>
              <p:nvPr/>
            </p:nvSpPr>
            <p:spPr>
              <a:xfrm>
                <a:off x="6987307" y="6108342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FNOL</a:t>
                </a:r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A20BA681-09ED-FD20-6A92-3A2AEF3A9756}"/>
                  </a:ext>
                </a:extLst>
              </p:cNvPr>
              <p:cNvSpPr txBox="1"/>
              <p:nvPr/>
            </p:nvSpPr>
            <p:spPr>
              <a:xfrm>
                <a:off x="8599779" y="6094233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ÚPMD Podolí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29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D0EEF33-55FA-7240-A19A-554FF179A6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855" y="502372"/>
            <a:ext cx="9802812" cy="720725"/>
          </a:xfrm>
        </p:spPr>
        <p:txBody>
          <a:bodyPr>
            <a:normAutofit fontScale="90000"/>
          </a:bodyPr>
          <a:lstStyle/>
          <a:p>
            <a:r>
              <a:rPr lang="cs-CZ" dirty="0"/>
              <a:t>DESIGN </a:t>
            </a:r>
            <a:br>
              <a:rPr lang="cs-CZ" dirty="0"/>
            </a:br>
            <a:r>
              <a:rPr lang="cs-CZ" dirty="0"/>
              <a:t>PROJEKTU</a:t>
            </a:r>
          </a:p>
        </p:txBody>
      </p:sp>
      <p:pic>
        <p:nvPicPr>
          <p:cNvPr id="7" name="Obrázek 6" descr="Obsah obrázku text, diagram, Písmo, řada/pruh&#10;&#10;Popis byl vytvořen automaticky">
            <a:extLst>
              <a:ext uri="{FF2B5EF4-FFF2-40B4-BE49-F238E27FC236}">
                <a16:creationId xmlns:a16="http://schemas.microsoft.com/office/drawing/2014/main" id="{FB5607F1-D21C-3BA4-F264-3443BFE2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57"/>
          <a:stretch/>
        </p:blipFill>
        <p:spPr>
          <a:xfrm>
            <a:off x="2769327" y="250372"/>
            <a:ext cx="7137147" cy="65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3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7C647C9-DDBD-7A61-9FA0-715831307B0C}"/>
              </a:ext>
            </a:extLst>
          </p:cNvPr>
          <p:cNvCxnSpPr>
            <a:cxnSpLocks/>
          </p:cNvCxnSpPr>
          <p:nvPr/>
        </p:nvCxnSpPr>
        <p:spPr>
          <a:xfrm>
            <a:off x="890337" y="3525253"/>
            <a:ext cx="1052763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60C1956-BB2D-4CA2-5811-8862AE626FF4}"/>
              </a:ext>
            </a:extLst>
          </p:cNvPr>
          <p:cNvCxnSpPr/>
          <p:nvPr/>
        </p:nvCxnSpPr>
        <p:spPr>
          <a:xfrm>
            <a:off x="6096000" y="352525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AEEDE28-8793-1116-4692-BD8BA448DA89}"/>
              </a:ext>
            </a:extLst>
          </p:cNvPr>
          <p:cNvSpPr/>
          <p:nvPr/>
        </p:nvSpPr>
        <p:spPr>
          <a:xfrm>
            <a:off x="3497179" y="3429000"/>
            <a:ext cx="1823269" cy="369297"/>
          </a:xfrm>
          <a:prstGeom prst="rect">
            <a:avLst/>
          </a:prstGeom>
          <a:solidFill>
            <a:srgbClr val="0070C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Dg. BPD*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9D7D69-66EA-03E5-DCBC-3D2EE5FAFB7E}"/>
              </a:ext>
            </a:extLst>
          </p:cNvPr>
          <p:cNvSpPr txBox="1"/>
          <p:nvPr/>
        </p:nvSpPr>
        <p:spPr>
          <a:xfrm>
            <a:off x="657762" y="492064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2C2F7A"/>
                </a:solidFill>
              </a:rPr>
              <a:t>ODVYKÁNÍ OD TLAKU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F120F3-9CCE-1FCE-4EC9-2665B15A7EF8}"/>
              </a:ext>
            </a:extLst>
          </p:cNvPr>
          <p:cNvSpPr txBox="1"/>
          <p:nvPr/>
        </p:nvSpPr>
        <p:spPr>
          <a:xfrm>
            <a:off x="6281530" y="844269"/>
            <a:ext cx="348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Optimalizace oxygenoterapie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B4EEBDB-CC9C-A16D-A2BD-A0D925B8BB0E}"/>
              </a:ext>
            </a:extLst>
          </p:cNvPr>
          <p:cNvSpPr txBox="1"/>
          <p:nvPr/>
        </p:nvSpPr>
        <p:spPr>
          <a:xfrm>
            <a:off x="9016448" y="1982810"/>
            <a:ext cx="1989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DIMISE</a:t>
            </a:r>
          </a:p>
          <a:p>
            <a:r>
              <a:rPr lang="cs-CZ" dirty="0"/>
              <a:t>Kritéria propuštění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C315526-1314-954C-E372-CF2CB57E0EE3}"/>
              </a:ext>
            </a:extLst>
          </p:cNvPr>
          <p:cNvSpPr txBox="1"/>
          <p:nvPr/>
        </p:nvSpPr>
        <p:spPr>
          <a:xfrm>
            <a:off x="3472168" y="2980282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36+0 až 36+6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FB751D4-283A-F4C9-1F9A-470662D3EFB2}"/>
              </a:ext>
            </a:extLst>
          </p:cNvPr>
          <p:cNvCxnSpPr>
            <a:cxnSpLocks/>
          </p:cNvCxnSpPr>
          <p:nvPr/>
        </p:nvCxnSpPr>
        <p:spPr>
          <a:xfrm flipV="1">
            <a:off x="1359568" y="3416968"/>
            <a:ext cx="0" cy="2165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78C13F0-F186-E1F2-2016-74F76170C85F}"/>
              </a:ext>
            </a:extLst>
          </p:cNvPr>
          <p:cNvSpPr txBox="1"/>
          <p:nvPr/>
        </p:nvSpPr>
        <p:spPr>
          <a:xfrm>
            <a:off x="991582" y="3497787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34 t.t.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78F7641-1FD8-7B2A-316F-C2460C3695E7}"/>
              </a:ext>
            </a:extLst>
          </p:cNvPr>
          <p:cNvCxnSpPr/>
          <p:nvPr/>
        </p:nvCxnSpPr>
        <p:spPr>
          <a:xfrm>
            <a:off x="7724273" y="3473179"/>
            <a:ext cx="0" cy="14832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CCBDE99-C5D9-2464-CE41-FAF480BD80C9}"/>
              </a:ext>
            </a:extLst>
          </p:cNvPr>
          <p:cNvCxnSpPr>
            <a:cxnSpLocks/>
          </p:cNvCxnSpPr>
          <p:nvPr/>
        </p:nvCxnSpPr>
        <p:spPr>
          <a:xfrm>
            <a:off x="10379034" y="3436859"/>
            <a:ext cx="0" cy="1846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544EDDF-77C8-C0CE-92A3-CB6E777049EE}"/>
              </a:ext>
            </a:extLst>
          </p:cNvPr>
          <p:cNvSpPr txBox="1"/>
          <p:nvPr/>
        </p:nvSpPr>
        <p:spPr>
          <a:xfrm>
            <a:off x="9023169" y="2701862"/>
            <a:ext cx="2314212" cy="36933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Domácí O</a:t>
            </a:r>
            <a:r>
              <a:rPr lang="cs-CZ" sz="1050" b="1" dirty="0"/>
              <a:t>2</a:t>
            </a:r>
            <a:r>
              <a:rPr lang="cs-CZ" dirty="0"/>
              <a:t>  (LFNC)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405D3F18-73FF-CF12-9A4C-FEAC14CCFAFA}"/>
              </a:ext>
            </a:extLst>
          </p:cNvPr>
          <p:cNvSpPr txBox="1"/>
          <p:nvPr/>
        </p:nvSpPr>
        <p:spPr>
          <a:xfrm>
            <a:off x="1074074" y="219093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Snižování průtoku HFNC </a:t>
            </a:r>
            <a:r>
              <a:rPr lang="cs-CZ" dirty="0">
                <a:sym typeface="Symbol" panose="05050102010706020507" pitchFamily="18" charset="2"/>
              </a:rPr>
              <a:t>(2 l / min)</a:t>
            </a:r>
            <a:endParaRPr lang="cs-CZ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9517475-85ED-0B57-7F26-90AFE8618411}"/>
              </a:ext>
            </a:extLst>
          </p:cNvPr>
          <p:cNvSpPr txBox="1"/>
          <p:nvPr/>
        </p:nvSpPr>
        <p:spPr>
          <a:xfrm>
            <a:off x="991582" y="1792236"/>
            <a:ext cx="1895653" cy="36933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CPAP </a:t>
            </a:r>
            <a:r>
              <a:rPr lang="cs-CZ" dirty="0">
                <a:sym typeface="Symbol" panose="05050102010706020507" pitchFamily="18" charset="2"/>
              </a:rPr>
              <a:t></a:t>
            </a:r>
            <a:r>
              <a:rPr lang="cs-CZ" dirty="0"/>
              <a:t> HFNC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C7338FF-3318-9EAF-0196-03721C17FF83}"/>
              </a:ext>
            </a:extLst>
          </p:cNvPr>
          <p:cNvSpPr txBox="1"/>
          <p:nvPr/>
        </p:nvSpPr>
        <p:spPr>
          <a:xfrm>
            <a:off x="1004402" y="2490007"/>
            <a:ext cx="278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SpO</a:t>
            </a:r>
            <a:r>
              <a:rPr lang="cs-CZ" sz="1200" b="1" dirty="0"/>
              <a:t>2</a:t>
            </a:r>
            <a:r>
              <a:rPr lang="cs-CZ" dirty="0"/>
              <a:t>  90–94%    </a:t>
            </a:r>
            <a:br>
              <a:rPr lang="cs-CZ" dirty="0"/>
            </a:br>
            <a:r>
              <a:rPr lang="cs-CZ" dirty="0"/>
              <a:t> </a:t>
            </a:r>
            <a:r>
              <a:rPr lang="cs-CZ" sz="1600" dirty="0"/>
              <a:t>(A:89;95%)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71BB0CA3-1426-AA92-A74F-6FB73DF32950}"/>
              </a:ext>
            </a:extLst>
          </p:cNvPr>
          <p:cNvSpPr txBox="1"/>
          <p:nvPr/>
        </p:nvSpPr>
        <p:spPr>
          <a:xfrm>
            <a:off x="5346276" y="2219540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Titrace potřeby O</a:t>
            </a:r>
            <a:r>
              <a:rPr lang="cs-CZ" sz="1050" b="1" dirty="0"/>
              <a:t>2</a:t>
            </a:r>
            <a:r>
              <a:rPr lang="cs-CZ" dirty="0"/>
              <a:t> </a:t>
            </a:r>
          </a:p>
          <a:p>
            <a:r>
              <a:rPr lang="cs-CZ" dirty="0"/>
              <a:t>Dle histogramu SpO</a:t>
            </a:r>
            <a:r>
              <a:rPr lang="cs-CZ" sz="1200" b="1" dirty="0"/>
              <a:t>2</a:t>
            </a:r>
            <a:r>
              <a:rPr lang="cs-CZ" dirty="0"/>
              <a:t> </a:t>
            </a:r>
          </a:p>
          <a:p>
            <a:r>
              <a:rPr lang="cs-CZ" dirty="0"/>
              <a:t>Aktivní/pasivní přístup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7B57A95-4AD3-0E85-C353-FF6534439FCF}"/>
              </a:ext>
            </a:extLst>
          </p:cNvPr>
          <p:cNvSpPr/>
          <p:nvPr/>
        </p:nvSpPr>
        <p:spPr>
          <a:xfrm>
            <a:off x="1359568" y="4094530"/>
            <a:ext cx="9546554" cy="230333"/>
          </a:xfrm>
          <a:prstGeom prst="rightArrow">
            <a:avLst/>
          </a:prstGeom>
          <a:solidFill>
            <a:schemeClr val="accent1"/>
          </a:solidFill>
          <a:ln w="190500">
            <a:solidFill>
              <a:srgbClr val="2C2F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bg1"/>
              </a:solidFill>
            </a:endParaRP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Histogram SpO2 a týden </a:t>
            </a: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Vývojový diagram: vyjmutí 6">
            <a:extLst>
              <a:ext uri="{FF2B5EF4-FFF2-40B4-BE49-F238E27FC236}">
                <a16:creationId xmlns:a16="http://schemas.microsoft.com/office/drawing/2014/main" id="{85BFCEE9-5B9F-1F58-D887-B9B1EF47FA2B}"/>
              </a:ext>
            </a:extLst>
          </p:cNvPr>
          <p:cNvSpPr/>
          <p:nvPr/>
        </p:nvSpPr>
        <p:spPr>
          <a:xfrm rot="5400000">
            <a:off x="2316227" y="-626424"/>
            <a:ext cx="305682" cy="4110706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Vývojový diagram: vyjmutí 8">
            <a:extLst>
              <a:ext uri="{FF2B5EF4-FFF2-40B4-BE49-F238E27FC236}">
                <a16:creationId xmlns:a16="http://schemas.microsoft.com/office/drawing/2014/main" id="{0F2B1081-AB8F-D530-B077-A536A55E03B9}"/>
              </a:ext>
            </a:extLst>
          </p:cNvPr>
          <p:cNvSpPr/>
          <p:nvPr/>
        </p:nvSpPr>
        <p:spPr>
          <a:xfrm rot="5400000" flipH="1">
            <a:off x="7897162" y="-2001454"/>
            <a:ext cx="195645" cy="6845969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3B5852B-9074-C7E0-16EA-E3751907F16D}"/>
              </a:ext>
            </a:extLst>
          </p:cNvPr>
          <p:cNvSpPr txBox="1"/>
          <p:nvPr/>
        </p:nvSpPr>
        <p:spPr>
          <a:xfrm>
            <a:off x="543381" y="5792035"/>
            <a:ext cx="76147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*Dle Jensen et al. </a:t>
            </a:r>
          </a:p>
          <a:p>
            <a:r>
              <a:rPr lang="cs-CZ" sz="1600" dirty="0"/>
              <a:t>Pozn. T</a:t>
            </a:r>
            <a:r>
              <a:rPr lang="cs-CZ" sz="1600" dirty="0">
                <a:solidFill>
                  <a:schemeClr val="tx1"/>
                </a:solidFill>
              </a:rPr>
              <a:t>laková podpora u klasifikace dle Jensen je při HFNC </a:t>
            </a:r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2 l / min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Tzn. při nastavení 2 l / min, lze přesně stanovit potřebu FiO2 a následně převést na LFNC 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01FC2A-2E6C-8355-15BC-6D94900BB1B9}"/>
              </a:ext>
            </a:extLst>
          </p:cNvPr>
          <p:cNvSpPr txBox="1"/>
          <p:nvPr/>
        </p:nvSpPr>
        <p:spPr>
          <a:xfrm>
            <a:off x="7356287" y="3514884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38 t.t.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6917E3-0794-F251-4E2D-C31EE6BC23DA}"/>
              </a:ext>
            </a:extLst>
          </p:cNvPr>
          <p:cNvSpPr txBox="1"/>
          <p:nvPr/>
        </p:nvSpPr>
        <p:spPr>
          <a:xfrm>
            <a:off x="5435241" y="1798133"/>
            <a:ext cx="846289" cy="36933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LFNC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1349F8A-DE95-5736-C029-4C3CDAE7AEBD}"/>
              </a:ext>
            </a:extLst>
          </p:cNvPr>
          <p:cNvSpPr txBox="1"/>
          <p:nvPr/>
        </p:nvSpPr>
        <p:spPr>
          <a:xfrm>
            <a:off x="8803280" y="4994259"/>
            <a:ext cx="3388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2C2F7A"/>
                </a:solidFill>
              </a:rPr>
              <a:t>Kritéria propuštění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Ventilační stabilita (bez AP, DF </a:t>
            </a:r>
            <a:r>
              <a:rPr lang="cs-CZ" sz="1200" dirty="0">
                <a:sym typeface="Symbol" panose="05050102010706020507" pitchFamily="18" charset="2"/>
              </a:rPr>
              <a:t> 60/min, SpO2 93/ 95%) </a:t>
            </a:r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Dostatečný orální příjem pro dosažení hmotnostních přírůstků </a:t>
            </a:r>
            <a:r>
              <a:rPr lang="cs-CZ" sz="1200" dirty="0">
                <a:sym typeface="Symbol" panose="05050102010706020507" pitchFamily="18" charset="2"/>
              </a:rPr>
              <a:t> </a:t>
            </a:r>
            <a:r>
              <a:rPr lang="cs-CZ" sz="1200" dirty="0"/>
              <a:t>150g/týden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 err="1"/>
              <a:t>Termostabilita</a:t>
            </a:r>
            <a:r>
              <a:rPr lang="cs-CZ" sz="1200" dirty="0"/>
              <a:t> bez potřeby dodatečného výhřevu (výhřevná podložka apod)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Připravenost rodiny a domácího prostředí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ECHO srdce s ohledem na PH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E53E257-7848-6506-2729-8C5E49044565}"/>
              </a:ext>
            </a:extLst>
          </p:cNvPr>
          <p:cNvSpPr txBox="1"/>
          <p:nvPr/>
        </p:nvSpPr>
        <p:spPr>
          <a:xfrm>
            <a:off x="10011047" y="3507028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40 t.t.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A3741BA-7344-9A43-8654-0DCED6FD3280}"/>
              </a:ext>
            </a:extLst>
          </p:cNvPr>
          <p:cNvSpPr txBox="1"/>
          <p:nvPr/>
        </p:nvSpPr>
        <p:spPr>
          <a:xfrm>
            <a:off x="566377" y="4694409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A: pasivní (standardní) </a:t>
            </a:r>
          </a:p>
          <a:p>
            <a:r>
              <a:rPr lang="cs-CZ" b="1" dirty="0"/>
              <a:t>B: aktivní (kontrolované snižování)</a:t>
            </a:r>
          </a:p>
        </p:txBody>
      </p:sp>
    </p:spTree>
    <p:extLst>
      <p:ext uri="{BB962C8B-B14F-4D97-AF65-F5344CB8AC3E}">
        <p14:creationId xmlns:p14="http://schemas.microsoft.com/office/powerpoint/2010/main" val="2347049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D6EC08D9-C6A9-CCC3-5956-2ABDC47AFD11}"/>
              </a:ext>
            </a:extLst>
          </p:cNvPr>
          <p:cNvGrpSpPr/>
          <p:nvPr/>
        </p:nvGrpSpPr>
        <p:grpSpPr>
          <a:xfrm>
            <a:off x="1011378" y="1436915"/>
            <a:ext cx="9450975" cy="3792019"/>
            <a:chOff x="532407" y="870858"/>
            <a:chExt cx="9450975" cy="3792019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EE4B65BD-65DA-65FC-6F49-50C9AB5A6368}"/>
                </a:ext>
              </a:extLst>
            </p:cNvPr>
            <p:cNvGrpSpPr/>
            <p:nvPr/>
          </p:nvGrpSpPr>
          <p:grpSpPr>
            <a:xfrm>
              <a:off x="2208807" y="870858"/>
              <a:ext cx="7774386" cy="2039701"/>
              <a:chOff x="2325188" y="496390"/>
              <a:chExt cx="7774386" cy="2039701"/>
            </a:xfrm>
          </p:grpSpPr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68077E6-0ED8-F1BE-78C8-97CCC8A129CA}"/>
                  </a:ext>
                </a:extLst>
              </p:cNvPr>
              <p:cNvSpPr txBox="1"/>
              <p:nvPr/>
            </p:nvSpPr>
            <p:spPr>
              <a:xfrm>
                <a:off x="4604657" y="496390"/>
                <a:ext cx="2982686" cy="64633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ECHOKARDIOGRAFICKÉ VYŠETŘENÍ VE 36. PMT</a:t>
                </a:r>
              </a:p>
            </p:txBody>
          </p:sp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2D928F5-7286-52A6-E4B3-889F4C6E41B4}"/>
                  </a:ext>
                </a:extLst>
              </p:cNvPr>
              <p:cNvSpPr txBox="1"/>
              <p:nvPr/>
            </p:nvSpPr>
            <p:spPr>
              <a:xfrm>
                <a:off x="2325188" y="1889760"/>
                <a:ext cx="2401389" cy="64633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Aktivní/pasivní snižování LFNC O</a:t>
                </a:r>
                <a:r>
                  <a:rPr lang="cs-CZ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AD34F01-6F94-6B89-A9E6-629F365DF5CF}"/>
                  </a:ext>
                </a:extLst>
              </p:cNvPr>
              <p:cNvSpPr txBox="1"/>
              <p:nvPr/>
            </p:nvSpPr>
            <p:spPr>
              <a:xfrm>
                <a:off x="7698374" y="1889760"/>
                <a:ext cx="2401200" cy="64633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chemeClr val="bg1"/>
                    </a:solidFill>
                  </a:rPr>
                  <a:t>Plicní hypertenze</a:t>
                </a:r>
              </a:p>
            </p:txBody>
          </p:sp>
          <p:cxnSp>
            <p:nvCxnSpPr>
              <p:cNvPr id="7" name="Přímá spojnice se šipkou 6">
                <a:extLst>
                  <a:ext uri="{FF2B5EF4-FFF2-40B4-BE49-F238E27FC236}">
                    <a16:creationId xmlns:a16="http://schemas.microsoft.com/office/drawing/2014/main" id="{D24904B7-7CDF-E115-1145-C53E1B4697C3}"/>
                  </a:ext>
                </a:extLst>
              </p:cNvPr>
              <p:cNvCxnSpPr>
                <a:cxnSpLocks/>
                <a:stCxn id="2" idx="2"/>
                <a:endCxn id="3" idx="0"/>
              </p:cNvCxnSpPr>
              <p:nvPr/>
            </p:nvCxnSpPr>
            <p:spPr>
              <a:xfrm flipH="1">
                <a:off x="3525883" y="1142721"/>
                <a:ext cx="2570117" cy="747039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>
                <a:extLst>
                  <a:ext uri="{FF2B5EF4-FFF2-40B4-BE49-F238E27FC236}">
                    <a16:creationId xmlns:a16="http://schemas.microsoft.com/office/drawing/2014/main" id="{7F684847-9ABC-4CDD-7692-A6ABDCBCF543}"/>
                  </a:ext>
                </a:extLst>
              </p:cNvPr>
              <p:cNvCxnSpPr>
                <a:cxnSpLocks/>
                <a:stCxn id="2" idx="2"/>
                <a:endCxn id="4" idx="0"/>
              </p:cNvCxnSpPr>
              <p:nvPr/>
            </p:nvCxnSpPr>
            <p:spPr>
              <a:xfrm>
                <a:off x="6096000" y="1142721"/>
                <a:ext cx="2802974" cy="747039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283117CE-3069-979F-B2F9-E02EE9CAA009}"/>
                </a:ext>
              </a:extLst>
            </p:cNvPr>
            <p:cNvSpPr txBox="1"/>
            <p:nvPr/>
          </p:nvSpPr>
          <p:spPr>
            <a:xfrm>
              <a:off x="532407" y="4010296"/>
              <a:ext cx="2401389" cy="6463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Protokol pro aktivní snižování průtoku</a:t>
              </a:r>
              <a:endParaRPr lang="cs-CZ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A85FB418-6355-5AFD-3D5D-1E58DF388923}"/>
                </a:ext>
              </a:extLst>
            </p:cNvPr>
            <p:cNvSpPr txBox="1"/>
            <p:nvPr/>
          </p:nvSpPr>
          <p:spPr>
            <a:xfrm>
              <a:off x="3793767" y="4010296"/>
              <a:ext cx="2401389" cy="6463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Protokol pro pasivní snižování průtoku</a:t>
              </a:r>
              <a:endParaRPr lang="cs-CZ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D7F6FDCA-2D4A-B428-AB1F-D5B933E4E35B}"/>
                </a:ext>
              </a:extLst>
            </p:cNvPr>
            <p:cNvSpPr txBox="1"/>
            <p:nvPr/>
          </p:nvSpPr>
          <p:spPr>
            <a:xfrm>
              <a:off x="7581993" y="4016546"/>
              <a:ext cx="2401389" cy="6463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Protokol pro plicní hypertenzi</a:t>
              </a:r>
              <a:endParaRPr lang="cs-CZ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A6394993-2E7B-2E00-DE0A-30390A39D8AF}"/>
                </a:ext>
              </a:extLst>
            </p:cNvPr>
            <p:cNvCxnSpPr>
              <a:cxnSpLocks/>
              <a:stCxn id="3" idx="2"/>
              <a:endCxn id="20" idx="0"/>
            </p:cNvCxnSpPr>
            <p:nvPr/>
          </p:nvCxnSpPr>
          <p:spPr>
            <a:xfrm flipH="1">
              <a:off x="1733102" y="2910559"/>
              <a:ext cx="1676400" cy="1099737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CE44D7B-D0C4-4578-466D-A3C4FB01A5C2}"/>
                </a:ext>
              </a:extLst>
            </p:cNvPr>
            <p:cNvCxnSpPr>
              <a:cxnSpLocks/>
              <a:stCxn id="3" idx="2"/>
              <a:endCxn id="21" idx="0"/>
            </p:cNvCxnSpPr>
            <p:nvPr/>
          </p:nvCxnSpPr>
          <p:spPr>
            <a:xfrm>
              <a:off x="3409502" y="2910559"/>
              <a:ext cx="1584960" cy="1099737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5A433002-C8E1-B266-824B-355ABBC76676}"/>
                </a:ext>
              </a:extLst>
            </p:cNvPr>
            <p:cNvCxnSpPr>
              <a:cxnSpLocks/>
              <a:stCxn id="4" idx="2"/>
              <a:endCxn id="22" idx="0"/>
            </p:cNvCxnSpPr>
            <p:nvPr/>
          </p:nvCxnSpPr>
          <p:spPr>
            <a:xfrm>
              <a:off x="8782593" y="2910559"/>
              <a:ext cx="95" cy="1105987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C5F71373-3CA9-1ADD-9E4A-8B89CFF5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PROCESU VYŠETŘENÍ</a:t>
            </a:r>
          </a:p>
        </p:txBody>
      </p:sp>
    </p:spTree>
    <p:extLst>
      <p:ext uri="{BB962C8B-B14F-4D97-AF65-F5344CB8AC3E}">
        <p14:creationId xmlns:p14="http://schemas.microsoft.com/office/powerpoint/2010/main" val="327409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D00968B-81DB-D8CC-6649-49883739AE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0719" y="1252970"/>
            <a:ext cx="10728325" cy="442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b="1" cap="none" dirty="0">
                <a:solidFill>
                  <a:srgbClr val="002060"/>
                </a:solidFill>
              </a:rPr>
              <a:t>Doba trvání projektu: </a:t>
            </a:r>
            <a:r>
              <a:rPr lang="cs-CZ" sz="2400" cap="none" dirty="0"/>
              <a:t>1. </a:t>
            </a:r>
            <a:r>
              <a:rPr lang="cs-CZ" dirty="0"/>
              <a:t>3</a:t>
            </a:r>
            <a:r>
              <a:rPr lang="cs-CZ" sz="2400" cap="none" dirty="0"/>
              <a:t>. 2024 – </a:t>
            </a:r>
            <a:r>
              <a:rPr lang="cs-CZ" dirty="0"/>
              <a:t>28</a:t>
            </a:r>
            <a:r>
              <a:rPr lang="cs-CZ" sz="2400" cap="none" dirty="0"/>
              <a:t>. </a:t>
            </a:r>
            <a:r>
              <a:rPr lang="cs-CZ" dirty="0"/>
              <a:t>2</a:t>
            </a:r>
            <a:r>
              <a:rPr lang="cs-CZ" sz="2400" cap="none" dirty="0"/>
              <a:t>. 2027</a:t>
            </a:r>
          </a:p>
          <a:p>
            <a:r>
              <a:rPr lang="cs-CZ" b="1" dirty="0">
                <a:solidFill>
                  <a:srgbClr val="002060"/>
                </a:solidFill>
              </a:rPr>
              <a:t>5 klíčových aktivit (KA):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KA1: Organizace a metodika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KA2: Protokolárně řízená nutrice u nezralých novorozenců (400 PND)</a:t>
            </a:r>
          </a:p>
          <a:p>
            <a:pPr lvl="2"/>
            <a:r>
              <a:rPr lang="cs-CZ" sz="1500" dirty="0"/>
              <a:t>Dlouhodobé sledování a individualizovaná výživa, rychlejší přechod na enterální stravu, zkrácení pobytu na JIP</a:t>
            </a:r>
            <a:endParaRPr lang="cs-CZ" sz="1500" dirty="0">
              <a:solidFill>
                <a:srgbClr val="002060"/>
              </a:solidFill>
            </a:endParaRP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KA3: Domácí řízená monitorace a optimalizace kyslíkové terapie (70 PND)</a:t>
            </a:r>
          </a:p>
          <a:p>
            <a:pPr lvl="2"/>
            <a:r>
              <a:rPr lang="cs-CZ" sz="1500" dirty="0"/>
              <a:t>Řízená kontinuální monitorace, zkrácení doby hospitalizace, snížení rizika infekcí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KA4: </a:t>
            </a:r>
            <a:r>
              <a:rPr lang="cs-CZ" b="1" dirty="0">
                <a:solidFill>
                  <a:srgbClr val="2C2F7A"/>
                </a:solidFill>
              </a:rPr>
              <a:t>Odhalení vývojových odchylek PND v 5 letech (210 PND)</a:t>
            </a:r>
          </a:p>
          <a:p>
            <a:pPr lvl="2"/>
            <a:r>
              <a:rPr lang="cs-CZ" sz="1500" dirty="0"/>
              <a:t>Diagnostika a následná individuální terapie formou intervenčních programů s cílem zlepšení stavu dítěte a jeho zařazení do kolektivu</a:t>
            </a:r>
          </a:p>
          <a:p>
            <a:pPr lvl="1"/>
            <a:r>
              <a:rPr lang="cs-CZ" b="1" dirty="0">
                <a:solidFill>
                  <a:srgbClr val="2C2F7A"/>
                </a:solidFill>
              </a:rPr>
              <a:t>KA5: Vyhodnocení a metodická doporučení</a:t>
            </a:r>
          </a:p>
          <a:p>
            <a:r>
              <a:rPr lang="cs-CZ" b="1" dirty="0">
                <a:solidFill>
                  <a:srgbClr val="002060"/>
                </a:solidFill>
              </a:rPr>
              <a:t>Projekt v číslech: </a:t>
            </a:r>
          </a:p>
          <a:p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8752AEC-B527-C692-4936-7B14FD32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975" y="541075"/>
            <a:ext cx="9802034" cy="720000"/>
          </a:xfrm>
        </p:spPr>
        <p:txBody>
          <a:bodyPr>
            <a:normAutofit fontScale="90000"/>
          </a:bodyPr>
          <a:lstStyle/>
          <a:p>
            <a:r>
              <a:rPr lang="cs-CZ" dirty="0"/>
              <a:t>ČASNÝ ZÁCHYT a prevence ZDRAVOTNÍCH KOMPLIKACÍ </a:t>
            </a:r>
            <a:br>
              <a:rPr lang="cs-CZ" dirty="0"/>
            </a:br>
            <a:r>
              <a:rPr lang="cs-CZ" dirty="0"/>
              <a:t>U Předčasně narozených dětí (PND)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AFF6B3F6-4B82-EA82-9521-FB03B6976EC4}"/>
              </a:ext>
            </a:extLst>
          </p:cNvPr>
          <p:cNvGrpSpPr/>
          <p:nvPr/>
        </p:nvGrpSpPr>
        <p:grpSpPr>
          <a:xfrm>
            <a:off x="3868107" y="5215850"/>
            <a:ext cx="5376957" cy="1588669"/>
            <a:chOff x="3868107" y="4550857"/>
            <a:chExt cx="5376957" cy="1588669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F974E11-7B0F-F3C5-2F97-EEA823F4B8DF}"/>
                </a:ext>
              </a:extLst>
            </p:cNvPr>
            <p:cNvGrpSpPr/>
            <p:nvPr/>
          </p:nvGrpSpPr>
          <p:grpSpPr>
            <a:xfrm>
              <a:off x="5566771" y="4604620"/>
              <a:ext cx="1762298" cy="1366150"/>
              <a:chOff x="3149469" y="4440598"/>
              <a:chExt cx="1762298" cy="1366150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2CC6DE76-E14C-7EFD-38E7-02A222F01F1D}"/>
                  </a:ext>
                </a:extLst>
              </p:cNvPr>
              <p:cNvGrpSpPr/>
              <p:nvPr/>
            </p:nvGrpSpPr>
            <p:grpSpPr>
              <a:xfrm>
                <a:off x="3427614" y="4440598"/>
                <a:ext cx="1194262" cy="904485"/>
                <a:chOff x="3560618" y="4124714"/>
                <a:chExt cx="1690254" cy="1364673"/>
              </a:xfrm>
              <a:solidFill>
                <a:srgbClr val="C00000"/>
              </a:solidFill>
            </p:grpSpPr>
            <p:pic>
              <p:nvPicPr>
                <p:cNvPr id="8" name="Grafický objekt 7" descr="Miminko se souvislou výplní">
                  <a:extLst>
                    <a:ext uri="{FF2B5EF4-FFF2-40B4-BE49-F238E27FC236}">
                      <a16:creationId xmlns:a16="http://schemas.microsoft.com/office/drawing/2014/main" id="{1C6878E8-CB0F-BD4B-8DC7-8ECDC6AEF8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0618" y="45749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fický objekt 8" descr="Miminko se souvislou výplní">
                  <a:extLst>
                    <a:ext uri="{FF2B5EF4-FFF2-40B4-BE49-F238E27FC236}">
                      <a16:creationId xmlns:a16="http://schemas.microsoft.com/office/drawing/2014/main" id="{17FC7DF6-37E6-8D4C-D309-A11DD1B307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6472" y="457498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" name="Grafický objekt 9" descr="Miminko se souvislou výplní">
                  <a:extLst>
                    <a:ext uri="{FF2B5EF4-FFF2-40B4-BE49-F238E27FC236}">
                      <a16:creationId xmlns:a16="http://schemas.microsoft.com/office/drawing/2014/main" id="{C591283B-A506-81F1-4E42-D812B7DAF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6858" y="4124714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5ED36EE-34E8-B368-FF63-1CF7A24E246F}"/>
                  </a:ext>
                </a:extLst>
              </p:cNvPr>
              <p:cNvSpPr txBox="1"/>
              <p:nvPr/>
            </p:nvSpPr>
            <p:spPr>
              <a:xfrm>
                <a:off x="3149469" y="5345083"/>
                <a:ext cx="1762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C00000"/>
                    </a:solidFill>
                  </a:rPr>
                  <a:t>680 předčasně narozených dětí</a:t>
                </a:r>
              </a:p>
            </p:txBody>
          </p:sp>
        </p:grpSp>
        <p:grpSp>
          <p:nvGrpSpPr>
            <p:cNvPr id="44" name="Skupina 43">
              <a:extLst>
                <a:ext uri="{FF2B5EF4-FFF2-40B4-BE49-F238E27FC236}">
                  <a16:creationId xmlns:a16="http://schemas.microsoft.com/office/drawing/2014/main" id="{B6294200-1B78-BCF9-34B5-218AD9EF5C2D}"/>
                </a:ext>
              </a:extLst>
            </p:cNvPr>
            <p:cNvGrpSpPr/>
            <p:nvPr/>
          </p:nvGrpSpPr>
          <p:grpSpPr>
            <a:xfrm>
              <a:off x="7332361" y="4550857"/>
              <a:ext cx="1912703" cy="1588669"/>
              <a:chOff x="4785493" y="4438760"/>
              <a:chExt cx="2151996" cy="1787426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59823B99-BB9D-D4E1-0D53-08E54C272A1A}"/>
                  </a:ext>
                </a:extLst>
              </p:cNvPr>
              <p:cNvGrpSpPr/>
              <p:nvPr/>
            </p:nvGrpSpPr>
            <p:grpSpPr>
              <a:xfrm>
                <a:off x="5314738" y="4438760"/>
                <a:ext cx="1063895" cy="1039326"/>
                <a:chOff x="5032105" y="3676948"/>
                <a:chExt cx="1704110" cy="1664756"/>
              </a:xfrm>
              <a:solidFill>
                <a:srgbClr val="002060"/>
              </a:solidFill>
            </p:grpSpPr>
            <p:pic>
              <p:nvPicPr>
                <p:cNvPr id="15" name="Grafický objekt 14" descr="Lékař samčího pohlaví se souvislou výplní">
                  <a:extLst>
                    <a:ext uri="{FF2B5EF4-FFF2-40B4-BE49-F238E27FC236}">
                      <a16:creationId xmlns:a16="http://schemas.microsoft.com/office/drawing/2014/main" id="{99532142-295B-FE1D-C0D6-6F99A1F156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1815" y="4427304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afický objekt 16" descr="Lékař samičího pohlaví se souvislou výplní">
                  <a:extLst>
                    <a:ext uri="{FF2B5EF4-FFF2-40B4-BE49-F238E27FC236}">
                      <a16:creationId xmlns:a16="http://schemas.microsoft.com/office/drawing/2014/main" id="{75386C38-9E16-4AFF-6F83-86F8125A4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105" y="441483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afický objekt 17" descr="Lékař samičího pohlaví se souvislou výplní">
                  <a:extLst>
                    <a:ext uri="{FF2B5EF4-FFF2-40B4-BE49-F238E27FC236}">
                      <a16:creationId xmlns:a16="http://schemas.microsoft.com/office/drawing/2014/main" id="{C9E062AD-888B-51D9-D632-585A2E475E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0647" y="3676948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99FB9CA-5147-8B1F-C6F4-D465514610C3}"/>
                  </a:ext>
                </a:extLst>
              </p:cNvPr>
              <p:cNvSpPr txBox="1"/>
              <p:nvPr/>
            </p:nvSpPr>
            <p:spPr>
              <a:xfrm>
                <a:off x="4785493" y="5498993"/>
                <a:ext cx="2151996" cy="727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200" b="1" dirty="0">
                    <a:solidFill>
                      <a:srgbClr val="002060"/>
                    </a:solidFill>
                  </a:rPr>
                  <a:t>59 lékařů</a:t>
                </a:r>
              </a:p>
              <a:p>
                <a:pPr algn="ctr"/>
                <a:r>
                  <a:rPr lang="cs-CZ" sz="1200" b="1" dirty="0">
                    <a:solidFill>
                      <a:srgbClr val="002060"/>
                    </a:solidFill>
                  </a:rPr>
                  <a:t>53 nelékařských </a:t>
                </a:r>
                <a:br>
                  <a:rPr lang="cs-CZ" sz="1200" b="1" dirty="0">
                    <a:solidFill>
                      <a:srgbClr val="002060"/>
                    </a:solidFill>
                  </a:rPr>
                </a:br>
                <a:r>
                  <a:rPr lang="cs-CZ" sz="1200" b="1" dirty="0">
                    <a:solidFill>
                      <a:srgbClr val="002060"/>
                    </a:solidFill>
                  </a:rPr>
                  <a:t>zdravotních pracovníků</a:t>
                </a: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66752B95-DAAC-26CE-59BE-2C53B6074CA8}"/>
                </a:ext>
              </a:extLst>
            </p:cNvPr>
            <p:cNvGrpSpPr/>
            <p:nvPr/>
          </p:nvGrpSpPr>
          <p:grpSpPr>
            <a:xfrm>
              <a:off x="3868107" y="4606852"/>
              <a:ext cx="1335147" cy="1273816"/>
              <a:chOff x="3868107" y="4606852"/>
              <a:chExt cx="1335147" cy="1273816"/>
            </a:xfrm>
          </p:grpSpPr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731391DD-883E-9E2A-F8E7-5A70CCE271ED}"/>
                  </a:ext>
                </a:extLst>
              </p:cNvPr>
              <p:cNvSpPr txBox="1"/>
              <p:nvPr/>
            </p:nvSpPr>
            <p:spPr>
              <a:xfrm>
                <a:off x="4226220" y="5603669"/>
                <a:ext cx="636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b="1" dirty="0">
                    <a:solidFill>
                      <a:schemeClr val="accent1"/>
                    </a:solidFill>
                  </a:rPr>
                  <a:t>3 roky</a:t>
                </a:r>
              </a:p>
            </p:txBody>
          </p:sp>
          <p:grpSp>
            <p:nvGrpSpPr>
              <p:cNvPr id="24" name="Skupina 23">
                <a:extLst>
                  <a:ext uri="{FF2B5EF4-FFF2-40B4-BE49-F238E27FC236}">
                    <a16:creationId xmlns:a16="http://schemas.microsoft.com/office/drawing/2014/main" id="{F000DC03-7D96-C442-D644-3775510097CD}"/>
                  </a:ext>
                </a:extLst>
              </p:cNvPr>
              <p:cNvGrpSpPr/>
              <p:nvPr/>
            </p:nvGrpSpPr>
            <p:grpSpPr>
              <a:xfrm>
                <a:off x="3868107" y="4606852"/>
                <a:ext cx="1335147" cy="1055202"/>
                <a:chOff x="3867742" y="4551176"/>
                <a:chExt cx="1335147" cy="1055202"/>
              </a:xfrm>
            </p:grpSpPr>
            <p:pic>
              <p:nvPicPr>
                <p:cNvPr id="4" name="Grafický objekt 3" descr="Otáčecí kalendář obrys">
                  <a:extLst>
                    <a:ext uri="{FF2B5EF4-FFF2-40B4-BE49-F238E27FC236}">
                      <a16:creationId xmlns:a16="http://schemas.microsoft.com/office/drawing/2014/main" id="{DF775300-4B9D-1F92-54A8-45E77F1F5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7742" y="4551176"/>
                  <a:ext cx="646077" cy="646077"/>
                </a:xfrm>
                <a:prstGeom prst="rect">
                  <a:avLst/>
                </a:prstGeom>
              </p:spPr>
            </p:pic>
            <p:grpSp>
              <p:nvGrpSpPr>
                <p:cNvPr id="21" name="Skupina 20">
                  <a:extLst>
                    <a:ext uri="{FF2B5EF4-FFF2-40B4-BE49-F238E27FC236}">
                      <a16:creationId xmlns:a16="http://schemas.microsoft.com/office/drawing/2014/main" id="{F67A1ABE-B9A5-DC62-9053-438EFE19122F}"/>
                    </a:ext>
                  </a:extLst>
                </p:cNvPr>
                <p:cNvGrpSpPr/>
                <p:nvPr/>
              </p:nvGrpSpPr>
              <p:grpSpPr>
                <a:xfrm>
                  <a:off x="4206868" y="4762189"/>
                  <a:ext cx="646077" cy="646077"/>
                  <a:chOff x="2531744" y="5060426"/>
                  <a:chExt cx="646077" cy="646077"/>
                </a:xfrm>
              </p:grpSpPr>
              <p:sp>
                <p:nvSpPr>
                  <p:cNvPr id="22" name="TextovéPole 21">
                    <a:extLst>
                      <a:ext uri="{FF2B5EF4-FFF2-40B4-BE49-F238E27FC236}">
                        <a16:creationId xmlns:a16="http://schemas.microsoft.com/office/drawing/2014/main" id="{C28ACEE0-0D29-D9E7-89C3-C70A212CE27D}"/>
                      </a:ext>
                    </a:extLst>
                  </p:cNvPr>
                  <p:cNvSpPr txBox="1"/>
                  <p:nvPr/>
                </p:nvSpPr>
                <p:spPr>
                  <a:xfrm>
                    <a:off x="2612212" y="5131267"/>
                    <a:ext cx="510791" cy="47240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cs-CZ" sz="1200" b="1" dirty="0">
                      <a:solidFill>
                        <a:schemeClr val="accent1"/>
                      </a:solidFill>
                    </a:endParaRPr>
                  </a:p>
                </p:txBody>
              </p:sp>
              <p:pic>
                <p:nvPicPr>
                  <p:cNvPr id="23" name="Grafický objekt 22" descr="Otáčecí kalendář obrys">
                    <a:extLst>
                      <a:ext uri="{FF2B5EF4-FFF2-40B4-BE49-F238E27FC236}">
                        <a16:creationId xmlns:a16="http://schemas.microsoft.com/office/drawing/2014/main" id="{7E1693FA-16EB-50B3-4882-4746BD1C41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1744" y="5060426"/>
                    <a:ext cx="646077" cy="6460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Skupina 19">
                  <a:extLst>
                    <a:ext uri="{FF2B5EF4-FFF2-40B4-BE49-F238E27FC236}">
                      <a16:creationId xmlns:a16="http://schemas.microsoft.com/office/drawing/2014/main" id="{06E81DFA-DE82-98E5-89F0-CAF7CA32F490}"/>
                    </a:ext>
                  </a:extLst>
                </p:cNvPr>
                <p:cNvGrpSpPr/>
                <p:nvPr/>
              </p:nvGrpSpPr>
              <p:grpSpPr>
                <a:xfrm>
                  <a:off x="4556812" y="4960301"/>
                  <a:ext cx="646077" cy="646077"/>
                  <a:chOff x="2531744" y="5060426"/>
                  <a:chExt cx="646077" cy="646077"/>
                </a:xfrm>
              </p:grpSpPr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C9C41565-3178-D061-D526-8CB9F04163C3}"/>
                      </a:ext>
                    </a:extLst>
                  </p:cNvPr>
                  <p:cNvSpPr txBox="1"/>
                  <p:nvPr/>
                </p:nvSpPr>
                <p:spPr>
                  <a:xfrm>
                    <a:off x="2612212" y="5131267"/>
                    <a:ext cx="510791" cy="47240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cs-CZ" sz="1200" b="1" dirty="0">
                      <a:solidFill>
                        <a:schemeClr val="accent1"/>
                      </a:solidFill>
                    </a:endParaRPr>
                  </a:p>
                </p:txBody>
              </p:sp>
              <p:pic>
                <p:nvPicPr>
                  <p:cNvPr id="14" name="Grafický objekt 13" descr="Otáčecí kalendář obrys">
                    <a:extLst>
                      <a:ext uri="{FF2B5EF4-FFF2-40B4-BE49-F238E27FC236}">
                        <a16:creationId xmlns:a16="http://schemas.microsoft.com/office/drawing/2014/main" id="{E41AFAD5-F682-2282-E7BE-DB7D70BDE1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1744" y="5060426"/>
                    <a:ext cx="646077" cy="646077"/>
                  </a:xfrm>
                  <a:prstGeom prst="rect">
                    <a:avLst/>
                  </a:prstGeom>
                </p:spPr>
              </p:pic>
            </p:grpSp>
          </p:grpSp>
        </p:grpSp>
      </p:grpSp>
    </p:spTree>
    <p:extLst>
      <p:ext uri="{BB962C8B-B14F-4D97-AF65-F5344CB8AC3E}">
        <p14:creationId xmlns:p14="http://schemas.microsoft.com/office/powerpoint/2010/main" val="1349186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EB3FD-0733-30AB-9EAA-356942816F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Adekvátní růst v uplynulém období 1–2 týdnů</a:t>
            </a:r>
          </a:p>
          <a:p>
            <a:r>
              <a:rPr lang="cs-CZ" dirty="0"/>
              <a:t>Bez akutního onemocnění </a:t>
            </a:r>
          </a:p>
          <a:p>
            <a:r>
              <a:rPr lang="cs-CZ" dirty="0"/>
              <a:t>Bez klinických známek poruchy respiračních funkcí</a:t>
            </a:r>
          </a:p>
          <a:p>
            <a:r>
              <a:rPr lang="cs-CZ" dirty="0"/>
              <a:t>Bez známek plicní hypertenze (speciální protokol)</a:t>
            </a:r>
          </a:p>
          <a:p>
            <a:r>
              <a:rPr lang="cs-CZ" dirty="0"/>
              <a:t>Funkční technický stav </a:t>
            </a:r>
            <a:r>
              <a:rPr lang="cs-CZ" dirty="0" err="1"/>
              <a:t>telemonitoringu</a:t>
            </a:r>
            <a:r>
              <a:rPr lang="cs-CZ" dirty="0"/>
              <a:t> SpO</a:t>
            </a:r>
            <a:r>
              <a:rPr lang="cs-CZ" sz="1200" b="1" dirty="0"/>
              <a:t>2</a:t>
            </a:r>
            <a:endParaRPr lang="cs-CZ" dirty="0"/>
          </a:p>
          <a:p>
            <a:r>
              <a:rPr lang="cs-CZ" dirty="0"/>
              <a:t>Spolupráce rodičů </a:t>
            </a:r>
          </a:p>
          <a:p>
            <a:endParaRPr lang="cs-CZ" dirty="0"/>
          </a:p>
          <a:p>
            <a:r>
              <a:rPr lang="cs-CZ" dirty="0"/>
              <a:t>SpO</a:t>
            </a:r>
            <a:r>
              <a:rPr lang="cs-CZ" sz="1200" b="1" dirty="0"/>
              <a:t>2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96 % vs ≥ 93 % 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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95 %</a:t>
            </a:r>
            <a:r>
              <a:rPr lang="cs-CZ" dirty="0"/>
              <a:t> měření za 12h interval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B0E2CD-105F-4346-C720-E7DB47D6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 krokové snižování LFNC O</a:t>
            </a:r>
            <a:r>
              <a:rPr lang="cs-CZ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8686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E5BC43E-A513-4E6C-691E-7C6F0FDF9B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480008"/>
            <a:ext cx="10980795" cy="5297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 err="1">
                <a:solidFill>
                  <a:srgbClr val="2C2F7A"/>
                </a:solidFill>
              </a:rPr>
              <a:t>Masimo</a:t>
            </a:r>
            <a:r>
              <a:rPr lang="cs-CZ" b="1" dirty="0">
                <a:solidFill>
                  <a:srgbClr val="2C2F7A"/>
                </a:solidFill>
              </a:rPr>
              <a:t> pulzní </a:t>
            </a:r>
            <a:r>
              <a:rPr lang="cs-CZ" b="1" dirty="0" err="1">
                <a:solidFill>
                  <a:srgbClr val="2C2F7A"/>
                </a:solidFill>
              </a:rPr>
              <a:t>oxymetr</a:t>
            </a:r>
            <a:r>
              <a:rPr lang="cs-CZ" b="1" dirty="0">
                <a:solidFill>
                  <a:srgbClr val="2C2F7A"/>
                </a:solidFill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bez kabelového připojení k monitoru umožňující volný pohyb</a:t>
            </a:r>
            <a:br>
              <a:rPr lang="cs-CZ" dirty="0"/>
            </a:br>
            <a:r>
              <a:rPr lang="cs-CZ" dirty="0"/>
              <a:t>dítěte za stálé monitorace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Bluetooth senzor umožňující kontinuální odesílání dat monitorujícímu</a:t>
            </a:r>
            <a:br>
              <a:rPr lang="cs-CZ" dirty="0"/>
            </a:br>
            <a:r>
              <a:rPr lang="cs-CZ" dirty="0"/>
              <a:t>lékaři</a:t>
            </a:r>
          </a:p>
          <a:p>
            <a:pPr lvl="1">
              <a:lnSpc>
                <a:spcPct val="100000"/>
              </a:lnSpc>
            </a:pPr>
            <a:r>
              <a:rPr lang="cs-CZ" b="1" dirty="0">
                <a:solidFill>
                  <a:srgbClr val="2C2F7A"/>
                </a:solidFill>
              </a:rPr>
              <a:t>Měřené parametry:</a:t>
            </a:r>
          </a:p>
          <a:p>
            <a:pPr lvl="2">
              <a:lnSpc>
                <a:spcPct val="100000"/>
              </a:lnSpc>
            </a:pPr>
            <a:r>
              <a:rPr lang="cs-CZ" dirty="0"/>
              <a:t>Saturace krve kyslíkem, tepová frekvence, dechová frekvence, periferní </a:t>
            </a:r>
            <a:r>
              <a:rPr lang="cs-CZ" dirty="0" err="1"/>
              <a:t>perfuzní</a:t>
            </a:r>
            <a:r>
              <a:rPr lang="cs-CZ" dirty="0"/>
              <a:t> index, index pletysmografické variability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1FD97E6-A94E-E99D-C054-06BC10B8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budeme dítě monitorovat?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0CA2DB76-0FC3-B4C1-D958-AE65A201889D}"/>
              </a:ext>
            </a:extLst>
          </p:cNvPr>
          <p:cNvGrpSpPr/>
          <p:nvPr/>
        </p:nvGrpSpPr>
        <p:grpSpPr>
          <a:xfrm>
            <a:off x="1122189" y="4008221"/>
            <a:ext cx="9643745" cy="2504031"/>
            <a:chOff x="1122189" y="4008221"/>
            <a:chExt cx="9643745" cy="2504031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7273427-44B8-AF4C-282D-B4E1D72445CF}"/>
                </a:ext>
              </a:extLst>
            </p:cNvPr>
            <p:cNvGrpSpPr/>
            <p:nvPr/>
          </p:nvGrpSpPr>
          <p:grpSpPr>
            <a:xfrm>
              <a:off x="1122189" y="4008221"/>
              <a:ext cx="9643745" cy="2504031"/>
              <a:chOff x="845007" y="3553685"/>
              <a:chExt cx="10006620" cy="2705261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99813D7A-782A-BA4E-7155-629369853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007" y="3553685"/>
                <a:ext cx="4048388" cy="2705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parent holding baby with a Radius PPG system applied to baby's thigh">
                <a:extLst>
                  <a:ext uri="{FF2B5EF4-FFF2-40B4-BE49-F238E27FC236}">
                    <a16:creationId xmlns:a16="http://schemas.microsoft.com/office/drawing/2014/main" id="{FE28B522-0726-A290-1DD2-4EC7ECA48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3735" y="3553685"/>
                <a:ext cx="4057892" cy="27052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Šipka: doprava 3">
                <a:extLst>
                  <a:ext uri="{FF2B5EF4-FFF2-40B4-BE49-F238E27FC236}">
                    <a16:creationId xmlns:a16="http://schemas.microsoft.com/office/drawing/2014/main" id="{F5CFF524-FC2A-9BBD-9190-C8D5E345CCB2}"/>
                  </a:ext>
                </a:extLst>
              </p:cNvPr>
              <p:cNvSpPr/>
              <p:nvPr/>
            </p:nvSpPr>
            <p:spPr>
              <a:xfrm>
                <a:off x="5100615" y="4671752"/>
                <a:ext cx="1485900" cy="372675"/>
              </a:xfrm>
              <a:prstGeom prst="rightArrow">
                <a:avLst/>
              </a:prstGeom>
              <a:solidFill>
                <a:srgbClr val="2C2F7A"/>
              </a:solidFill>
              <a:ln>
                <a:solidFill>
                  <a:srgbClr val="2C2F7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27261984-4D29-CC96-40BE-0A605C204688}"/>
                </a:ext>
              </a:extLst>
            </p:cNvPr>
            <p:cNvSpPr/>
            <p:nvPr/>
          </p:nvSpPr>
          <p:spPr>
            <a:xfrm rot="19645329">
              <a:off x="7658712" y="5155759"/>
              <a:ext cx="740262" cy="11015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5EE2E644-D0E4-231D-EFA5-B73C28B64281}"/>
              </a:ext>
            </a:extLst>
          </p:cNvPr>
          <p:cNvGrpSpPr/>
          <p:nvPr/>
        </p:nvGrpSpPr>
        <p:grpSpPr>
          <a:xfrm>
            <a:off x="8473747" y="1320777"/>
            <a:ext cx="3711865" cy="2124117"/>
            <a:chOff x="8473747" y="1469862"/>
            <a:chExt cx="3711865" cy="2124117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FFB0EE6-E9ED-FD40-79FE-D8A7AE358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29" r="3961"/>
            <a:stretch/>
          </p:blipFill>
          <p:spPr>
            <a:xfrm>
              <a:off x="8853055" y="2028666"/>
              <a:ext cx="3332557" cy="1565313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FD1E0EF-ED65-442C-CF25-1C6875389D74}"/>
                </a:ext>
              </a:extLst>
            </p:cNvPr>
            <p:cNvSpPr txBox="1"/>
            <p:nvPr/>
          </p:nvSpPr>
          <p:spPr>
            <a:xfrm>
              <a:off x="9901172" y="146986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Bluetooth přijímač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E9C92D2-AC8D-7CF1-EC5B-7C6F20AC43D2}"/>
                </a:ext>
              </a:extLst>
            </p:cNvPr>
            <p:cNvSpPr txBox="1"/>
            <p:nvPr/>
          </p:nvSpPr>
          <p:spPr>
            <a:xfrm rot="2880990">
              <a:off x="8282186" y="1925767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Senzor</a:t>
              </a:r>
            </a:p>
          </p:txBody>
        </p:sp>
        <p:sp>
          <p:nvSpPr>
            <p:cNvPr id="11" name="Šipka: doprava 10">
              <a:extLst>
                <a:ext uri="{FF2B5EF4-FFF2-40B4-BE49-F238E27FC236}">
                  <a16:creationId xmlns:a16="http://schemas.microsoft.com/office/drawing/2014/main" id="{3224DEBC-6BFB-8246-A4A1-FEFED5A7A92C}"/>
                </a:ext>
              </a:extLst>
            </p:cNvPr>
            <p:cNvSpPr/>
            <p:nvPr/>
          </p:nvSpPr>
          <p:spPr>
            <a:xfrm rot="2871573" flipV="1">
              <a:off x="8000997" y="2324479"/>
              <a:ext cx="1102387" cy="156888"/>
            </a:xfrm>
            <a:prstGeom prst="rightArrow">
              <a:avLst/>
            </a:prstGeom>
            <a:solidFill>
              <a:srgbClr val="2C2F7A"/>
            </a:solidFill>
            <a:ln>
              <a:solidFill>
                <a:srgbClr val="2C2F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Šipka: doprava 11">
              <a:extLst>
                <a:ext uri="{FF2B5EF4-FFF2-40B4-BE49-F238E27FC236}">
                  <a16:creationId xmlns:a16="http://schemas.microsoft.com/office/drawing/2014/main" id="{E6A9B7C6-FD49-88E9-357C-CEFA6EC7DB34}"/>
                </a:ext>
              </a:extLst>
            </p:cNvPr>
            <p:cNvSpPr/>
            <p:nvPr/>
          </p:nvSpPr>
          <p:spPr>
            <a:xfrm rot="5400000" flipV="1">
              <a:off x="10469564" y="2135565"/>
              <a:ext cx="733109" cy="140368"/>
            </a:xfrm>
            <a:prstGeom prst="rightArrow">
              <a:avLst/>
            </a:prstGeom>
            <a:solidFill>
              <a:srgbClr val="2C2F7A"/>
            </a:solidFill>
            <a:ln>
              <a:solidFill>
                <a:srgbClr val="2C2F7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695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D3CC0C4-1441-E132-BF01-13F63A7422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A3CAF9A-38A7-3346-0F82-405EA933A59D}"/>
              </a:ext>
            </a:extLst>
          </p:cNvPr>
          <p:cNvSpPr txBox="1"/>
          <p:nvPr/>
        </p:nvSpPr>
        <p:spPr>
          <a:xfrm>
            <a:off x="4636288" y="4622792"/>
            <a:ext cx="653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>
                <a:solidFill>
                  <a:srgbClr val="FF0000"/>
                </a:solidFill>
              </a:rPr>
              <a:t>Bez problémů 70 pacientů zároveň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9BE14D7-2265-4897-EFB7-9D5B9C491AAB}"/>
              </a:ext>
            </a:extLst>
          </p:cNvPr>
          <p:cNvSpPr txBox="1"/>
          <p:nvPr/>
        </p:nvSpPr>
        <p:spPr>
          <a:xfrm>
            <a:off x="394283" y="58231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vfn.masimosafetynet.eu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935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FB1436-5B24-EF9E-673C-ADE63F6C7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"/>
          <a:stretch/>
        </p:blipFill>
        <p:spPr>
          <a:xfrm>
            <a:off x="1104314" y="238540"/>
            <a:ext cx="9983372" cy="40004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1176431-ADF0-250F-CFA2-589BCAE80B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253" y="4238951"/>
            <a:ext cx="3374311" cy="25097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4F63764-0204-7C73-6970-77FF013A95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6"/>
          <a:stretch/>
        </p:blipFill>
        <p:spPr>
          <a:xfrm>
            <a:off x="4498503" y="4290621"/>
            <a:ext cx="3608113" cy="23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29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C1EBC2F-9BEA-4C9A-257F-5AAC8F6D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náhledu pro rodiče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1A47126-0F4B-410F-B86D-F820FE01E08D}"/>
              </a:ext>
            </a:extLst>
          </p:cNvPr>
          <p:cNvGrpSpPr/>
          <p:nvPr/>
        </p:nvGrpSpPr>
        <p:grpSpPr>
          <a:xfrm>
            <a:off x="3133109" y="1309226"/>
            <a:ext cx="5925782" cy="5376830"/>
            <a:chOff x="2823529" y="1378800"/>
            <a:chExt cx="5925782" cy="5376830"/>
          </a:xfrm>
        </p:grpSpPr>
        <p:pic>
          <p:nvPicPr>
            <p:cNvPr id="4" name="Zástupný obsah 9" descr="Obsah obrázku text, snímek obrazovky, Písmo, diagram&#10;&#10;Popis byl vytvořen automaticky">
              <a:extLst>
                <a:ext uri="{FF2B5EF4-FFF2-40B4-BE49-F238E27FC236}">
                  <a16:creationId xmlns:a16="http://schemas.microsoft.com/office/drawing/2014/main" id="{75429BAC-DB81-AA49-4ED2-288442616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3529" y="1378800"/>
              <a:ext cx="2483141" cy="5376829"/>
            </a:xfrm>
            <a:prstGeom prst="rect">
              <a:avLst/>
            </a:prstGeom>
          </p:spPr>
        </p:pic>
        <p:pic>
          <p:nvPicPr>
            <p:cNvPr id="5" name="Obrázek 4" descr="Obsah obrázku text, snímek obrazovky, design&#10;&#10;Popis byl vytvořen automaticky">
              <a:extLst>
                <a:ext uri="{FF2B5EF4-FFF2-40B4-BE49-F238E27FC236}">
                  <a16:creationId xmlns:a16="http://schemas.microsoft.com/office/drawing/2014/main" id="{C2E6710C-B856-1131-001C-B9C094170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6169" y="1378800"/>
              <a:ext cx="2483142" cy="5376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097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9235B-5B68-7162-222A-6335AF6E08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Rozlišení 1 min</a:t>
            </a:r>
          </a:p>
          <a:p>
            <a:endParaRPr lang="cs-CZ" dirty="0"/>
          </a:p>
          <a:p>
            <a:r>
              <a:rPr lang="cs-CZ" dirty="0"/>
              <a:t>SpO</a:t>
            </a:r>
            <a:r>
              <a:rPr lang="cs-CZ" sz="1400" b="1" dirty="0"/>
              <a:t>2</a:t>
            </a:r>
          </a:p>
          <a:p>
            <a:r>
              <a:rPr lang="cs-CZ" dirty="0"/>
              <a:t>Tepová frekvence</a:t>
            </a:r>
          </a:p>
          <a:p>
            <a:r>
              <a:rPr lang="cs-CZ" dirty="0"/>
              <a:t>Dechová frekvence</a:t>
            </a:r>
          </a:p>
          <a:p>
            <a:r>
              <a:rPr lang="cs-CZ" dirty="0"/>
              <a:t>Periferní </a:t>
            </a:r>
            <a:r>
              <a:rPr lang="cs-CZ" dirty="0" err="1"/>
              <a:t>perfúzní</a:t>
            </a:r>
            <a:r>
              <a:rPr lang="cs-CZ" dirty="0"/>
              <a:t> index [%]</a:t>
            </a:r>
          </a:p>
          <a:p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Index pletysmografické</a:t>
            </a:r>
            <a:br>
              <a:rPr lang="cs-CZ" b="0" i="0" u="none" strike="noStrike" dirty="0">
                <a:solidFill>
                  <a:srgbClr val="000000"/>
                </a:solidFill>
                <a:effectLst/>
              </a:rPr>
            </a:br>
            <a:r>
              <a:rPr lang="cs-CZ" b="0" i="0" u="none" strike="noStrike" dirty="0">
                <a:solidFill>
                  <a:srgbClr val="000000"/>
                </a:solidFill>
                <a:effectLst/>
              </a:rPr>
              <a:t>variability</a:t>
            </a:r>
            <a:endParaRPr lang="cs-CZ" dirty="0"/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0DEA81-973E-C341-5899-F855E43D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Exportovaná data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C48B05-13C0-B439-40B0-31F372BEF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6768" y="475199"/>
            <a:ext cx="6246055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9C196D2-DB12-96B2-2560-3518371DE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539363"/>
            <a:ext cx="10728325" cy="4428000"/>
          </a:xfrm>
        </p:spPr>
        <p:txBody>
          <a:bodyPr/>
          <a:lstStyle/>
          <a:p>
            <a:r>
              <a:rPr lang="cs-CZ" b="1" dirty="0">
                <a:solidFill>
                  <a:srgbClr val="2C2F7A"/>
                </a:solidFill>
              </a:rPr>
              <a:t>veškerá péče a práce s přístrojem je v rukou rodičů</a:t>
            </a:r>
          </a:p>
          <a:p>
            <a:pPr lvl="1"/>
            <a:r>
              <a:rPr lang="cs-CZ" dirty="0"/>
              <a:t>propuštění PND do domácí péče je velmi stresující – rodič se stává „hlídacím odborníkem“</a:t>
            </a:r>
          </a:p>
          <a:p>
            <a:pPr lvl="1"/>
            <a:r>
              <a:rPr lang="cs-CZ" dirty="0"/>
              <a:t>rodiče mají často obavy, že nezvládnou péči bez podpory lékařů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A6775F8-5C44-CA84-01A4-6274E706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PSYCHICKÁ PODPORA RODIČŮ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896730-E3E2-ED3B-B96E-EDAA5546BD69}"/>
              </a:ext>
            </a:extLst>
          </p:cNvPr>
          <p:cNvSpPr txBox="1"/>
          <p:nvPr/>
        </p:nvSpPr>
        <p:spPr>
          <a:xfrm>
            <a:off x="4422646" y="3609831"/>
            <a:ext cx="3113353" cy="461665"/>
          </a:xfrm>
          <a:prstGeom prst="rect">
            <a:avLst/>
          </a:prstGeom>
          <a:solidFill>
            <a:srgbClr val="2C2F7A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sociologický průzkum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E1ADC7B-5441-2282-9CB8-8123F023C227}"/>
              </a:ext>
            </a:extLst>
          </p:cNvPr>
          <p:cNvGrpSpPr/>
          <p:nvPr/>
        </p:nvGrpSpPr>
        <p:grpSpPr>
          <a:xfrm>
            <a:off x="1098172" y="5388380"/>
            <a:ext cx="9985123" cy="652535"/>
            <a:chOff x="731837" y="5513075"/>
            <a:chExt cx="9985123" cy="652535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B3C12AF-B15E-4AF7-1B9D-7135359620F3}"/>
                </a:ext>
              </a:extLst>
            </p:cNvPr>
            <p:cNvSpPr txBox="1"/>
            <p:nvPr/>
          </p:nvSpPr>
          <p:spPr>
            <a:xfrm>
              <a:off x="731837" y="5519279"/>
              <a:ext cx="2890535" cy="646331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pochopení emocionálního 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dopadu na rodiny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D57DC102-F613-432B-BFA1-F4D4A13AC1BF}"/>
                </a:ext>
              </a:extLst>
            </p:cNvPr>
            <p:cNvSpPr txBox="1"/>
            <p:nvPr/>
          </p:nvSpPr>
          <p:spPr>
            <a:xfrm>
              <a:off x="4172988" y="5513076"/>
              <a:ext cx="2880000" cy="646331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hodnocení přijetí 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telemedicínských nástrojů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D5A0A77-3C07-F973-C9D2-FB60B2C08D63}"/>
                </a:ext>
              </a:extLst>
            </p:cNvPr>
            <p:cNvSpPr txBox="1"/>
            <p:nvPr/>
          </p:nvSpPr>
          <p:spPr>
            <a:xfrm>
              <a:off x="7836960" y="5513075"/>
              <a:ext cx="2880000" cy="646331"/>
            </a:xfrm>
            <a:prstGeom prst="rect">
              <a:avLst/>
            </a:prstGeom>
            <a:solidFill>
              <a:srgbClr val="2C2F7A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zlepšení komunikace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a vzdělávání rodin</a:t>
              </a:r>
            </a:p>
          </p:txBody>
        </p: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032ED38-A281-99DE-CC44-DF90C27E13C0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5979323" y="4071496"/>
            <a:ext cx="0" cy="131688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CC7C04D-FE26-FC75-0636-15585ED9E5EC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2543440" y="4071496"/>
            <a:ext cx="3435883" cy="132308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1DD3F55-F1AB-40F0-D17D-DD99934B372D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5979323" y="4071496"/>
            <a:ext cx="3663972" cy="131688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235E042-8D04-D54B-243F-1C7C1570DA8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979323" y="2934789"/>
            <a:ext cx="0" cy="67504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88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BAFD1E-3477-A781-216A-5FDFBC78F1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7" y="1265043"/>
            <a:ext cx="10728325" cy="471874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významné zkrácení doby hospitalizace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vytváření vazby rodina – dítě, podpora vývoje dítěte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snížení výskytu  infekcí spojených s hospitalizací</a:t>
            </a:r>
          </a:p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psychická podpora rodičů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lékařská konzultace na dálku v krátkodobém horizontu </a:t>
            </a:r>
          </a:p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monitoring na úrovni nemocničního sledování, ale v domácím prostředí</a:t>
            </a:r>
          </a:p>
          <a:p>
            <a:pPr algn="just">
              <a:lnSpc>
                <a:spcPct val="120000"/>
              </a:lnSpc>
            </a:pPr>
            <a:r>
              <a:rPr lang="cs-CZ" sz="2200" b="1" dirty="0">
                <a:solidFill>
                  <a:srgbClr val="2C2F7A"/>
                </a:solidFill>
              </a:rPr>
              <a:t>individualizovaná oxygenoterapie reflektující výsledky aktuálního měření 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rychlejší ukončení domácí oxygenoterapie</a:t>
            </a:r>
          </a:p>
          <a:p>
            <a:pPr algn="just">
              <a:lnSpc>
                <a:spcPct val="120000"/>
              </a:lnSpc>
            </a:pPr>
            <a:r>
              <a:rPr lang="cs-CZ" sz="2000" b="1" dirty="0">
                <a:solidFill>
                  <a:srgbClr val="2C2F7A"/>
                </a:solidFill>
              </a:rPr>
              <a:t>řízená kontinuální monitorace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24hodinové sledování</a:t>
            </a:r>
          </a:p>
          <a:p>
            <a:pPr lvl="1" algn="just">
              <a:lnSpc>
                <a:spcPct val="120000"/>
              </a:lnSpc>
            </a:pPr>
            <a:r>
              <a:rPr lang="cs-CZ" sz="2000" dirty="0"/>
              <a:t>bezdrátová monitorace – komfort pro dítě i rodiče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7F04842-A7FA-4E1E-9DA5-466A378F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KLÍČOVÉ AKTIVITY projektu pro dítě</a:t>
            </a:r>
          </a:p>
        </p:txBody>
      </p:sp>
    </p:spTree>
    <p:extLst>
      <p:ext uri="{BB962C8B-B14F-4D97-AF65-F5344CB8AC3E}">
        <p14:creationId xmlns:p14="http://schemas.microsoft.com/office/powerpoint/2010/main" val="3279319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07A508A-E0CA-87AB-B703-8304D05AE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KA4: </a:t>
            </a:r>
            <a:r>
              <a:rPr lang="cs-CZ" dirty="0">
                <a:solidFill>
                  <a:srgbClr val="2C2F7A"/>
                </a:solidFill>
              </a:rPr>
              <a:t>Včasné</a:t>
            </a:r>
            <a:r>
              <a:rPr lang="cs-CZ" dirty="0"/>
              <a:t> ODHALENÍ </a:t>
            </a:r>
            <a:br>
              <a:rPr lang="cs-CZ" dirty="0"/>
            </a:br>
            <a:r>
              <a:rPr lang="cs-CZ" dirty="0" err="1"/>
              <a:t>VÝVOJOVých</a:t>
            </a:r>
            <a:r>
              <a:rPr lang="cs-CZ" dirty="0"/>
              <a:t> odchylek PND V 5 LETECH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F86C7E0-9BA3-4A25-44A3-35388E3AF22A}"/>
              </a:ext>
            </a:extLst>
          </p:cNvPr>
          <p:cNvSpPr txBox="1"/>
          <p:nvPr/>
        </p:nvSpPr>
        <p:spPr>
          <a:xfrm>
            <a:off x="8913484" y="3244334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MUDr. Evženie Knězů</a:t>
            </a:r>
          </a:p>
        </p:txBody>
      </p:sp>
    </p:spTree>
    <p:extLst>
      <p:ext uri="{BB962C8B-B14F-4D97-AF65-F5344CB8AC3E}">
        <p14:creationId xmlns:p14="http://schemas.microsoft.com/office/powerpoint/2010/main" val="3391082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02BDA64-B285-EA40-96F6-78BE335DC1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Děti s por. hm. pod 1500 g a/nebo pod 32+0 </a:t>
            </a:r>
            <a:r>
              <a:rPr lang="cs-CZ" dirty="0" err="1">
                <a:solidFill>
                  <a:schemeClr val="accent1"/>
                </a:solidFill>
              </a:rPr>
              <a:t>g.t</a:t>
            </a:r>
            <a:r>
              <a:rPr lang="cs-CZ" dirty="0">
                <a:solidFill>
                  <a:schemeClr val="accent1"/>
                </a:solidFill>
              </a:rPr>
              <a:t>.</a:t>
            </a:r>
          </a:p>
          <a:p>
            <a:r>
              <a:rPr lang="cs-CZ" dirty="0">
                <a:solidFill>
                  <a:schemeClr val="accent3"/>
                </a:solidFill>
              </a:rPr>
              <a:t>Růst</a:t>
            </a:r>
          </a:p>
          <a:p>
            <a:r>
              <a:rPr lang="cs-CZ" dirty="0">
                <a:solidFill>
                  <a:schemeClr val="accent3"/>
                </a:solidFill>
              </a:rPr>
              <a:t>Časná morbidita </a:t>
            </a:r>
            <a:r>
              <a:rPr lang="cs-CZ" dirty="0"/>
              <a:t>– BPD, IVH, PVL, infekce, NEC, ROP</a:t>
            </a:r>
          </a:p>
          <a:p>
            <a:r>
              <a:rPr lang="cs-CZ" dirty="0">
                <a:solidFill>
                  <a:schemeClr val="accent3"/>
                </a:solidFill>
              </a:rPr>
              <a:t>Postižení CNS </a:t>
            </a:r>
            <a:r>
              <a:rPr lang="cs-CZ" dirty="0"/>
              <a:t>– DMO, epilepsie</a:t>
            </a:r>
          </a:p>
          <a:p>
            <a:r>
              <a:rPr lang="cs-CZ" dirty="0">
                <a:solidFill>
                  <a:schemeClr val="accent3"/>
                </a:solidFill>
              </a:rPr>
              <a:t>Vyšetření PMV </a:t>
            </a:r>
            <a:r>
              <a:rPr lang="cs-CZ" dirty="0"/>
              <a:t>– </a:t>
            </a:r>
            <a:r>
              <a:rPr lang="cs-CZ" dirty="0" err="1"/>
              <a:t>Bayley</a:t>
            </a:r>
            <a:r>
              <a:rPr lang="cs-CZ" dirty="0"/>
              <a:t> II – MVI, PVI, škála chování</a:t>
            </a:r>
          </a:p>
          <a:p>
            <a:r>
              <a:rPr lang="cs-CZ" dirty="0">
                <a:solidFill>
                  <a:schemeClr val="accent3"/>
                </a:solidFill>
              </a:rPr>
              <a:t>Postižení zraku </a:t>
            </a:r>
            <a:r>
              <a:rPr lang="cs-CZ" dirty="0"/>
              <a:t>– brýlová korekce, strabismus</a:t>
            </a:r>
          </a:p>
          <a:p>
            <a:r>
              <a:rPr lang="cs-CZ" dirty="0">
                <a:solidFill>
                  <a:schemeClr val="accent3"/>
                </a:solidFill>
              </a:rPr>
              <a:t>Postižení sluchu </a:t>
            </a:r>
            <a:r>
              <a:rPr lang="cs-CZ" dirty="0"/>
              <a:t>– korekce</a:t>
            </a:r>
          </a:p>
          <a:p>
            <a:r>
              <a:rPr lang="cs-CZ" dirty="0" err="1">
                <a:solidFill>
                  <a:schemeClr val="accent3"/>
                </a:solidFill>
              </a:rPr>
              <a:t>Rehospitalizace</a:t>
            </a:r>
            <a:endParaRPr lang="cs-CZ" dirty="0">
              <a:solidFill>
                <a:schemeClr val="accent3"/>
              </a:solidFill>
            </a:endParaRPr>
          </a:p>
          <a:p>
            <a:r>
              <a:rPr lang="cs-CZ" dirty="0">
                <a:solidFill>
                  <a:schemeClr val="accent3"/>
                </a:solidFill>
              </a:rPr>
              <a:t>Další údaje</a:t>
            </a:r>
            <a:r>
              <a:rPr lang="cs-CZ" dirty="0"/>
              <a:t>: operace, parenterální výživa, PEG, </a:t>
            </a:r>
            <a:r>
              <a:rPr lang="cs-CZ" dirty="0" err="1"/>
              <a:t>stomie</a:t>
            </a:r>
            <a:r>
              <a:rPr lang="cs-CZ" dirty="0"/>
              <a:t>, VP </a:t>
            </a:r>
            <a:r>
              <a:rPr lang="cs-CZ" dirty="0" err="1"/>
              <a:t>shunt</a:t>
            </a:r>
            <a:r>
              <a:rPr lang="cs-CZ" dirty="0"/>
              <a:t>, tracheostomie, medikace, </a:t>
            </a:r>
            <a:r>
              <a:rPr lang="cs-CZ" dirty="0" err="1"/>
              <a:t>rehospitalizace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D471EA7-13F0-414C-99FD-36786C38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nedonošených novorozenců ve 2 letech</a:t>
            </a:r>
          </a:p>
        </p:txBody>
      </p:sp>
    </p:spTree>
    <p:extLst>
      <p:ext uri="{BB962C8B-B14F-4D97-AF65-F5344CB8AC3E}">
        <p14:creationId xmlns:p14="http://schemas.microsoft.com/office/powerpoint/2010/main" val="70490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A797F14-51D4-2816-92FE-9853EC9F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projektu</a:t>
            </a:r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3243E814-34F7-B61C-3CDA-49B6EDDA81DC}"/>
              </a:ext>
            </a:extLst>
          </p:cNvPr>
          <p:cNvGrpSpPr/>
          <p:nvPr/>
        </p:nvGrpSpPr>
        <p:grpSpPr>
          <a:xfrm>
            <a:off x="168902" y="1751277"/>
            <a:ext cx="12633940" cy="3610011"/>
            <a:chOff x="168902" y="1751277"/>
            <a:chExt cx="12633940" cy="3610011"/>
          </a:xfrm>
        </p:grpSpPr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DCB65B9E-1929-E688-00FA-758E28BFA106}"/>
                </a:ext>
              </a:extLst>
            </p:cNvPr>
            <p:cNvGrpSpPr/>
            <p:nvPr/>
          </p:nvGrpSpPr>
          <p:grpSpPr>
            <a:xfrm>
              <a:off x="168902" y="1751277"/>
              <a:ext cx="12633940" cy="3610011"/>
              <a:chOff x="223230" y="1968991"/>
              <a:chExt cx="12633940" cy="3610011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FC8D241-5C94-6421-CDBA-56F3D7E1910D}"/>
                  </a:ext>
                </a:extLst>
              </p:cNvPr>
              <p:cNvGrpSpPr/>
              <p:nvPr/>
            </p:nvGrpSpPr>
            <p:grpSpPr>
              <a:xfrm>
                <a:off x="223230" y="1968991"/>
                <a:ext cx="12633940" cy="1938711"/>
                <a:chOff x="223230" y="1968991"/>
                <a:chExt cx="12633940" cy="1938711"/>
              </a:xfrm>
            </p:grpSpPr>
            <p:grpSp>
              <p:nvGrpSpPr>
                <p:cNvPr id="4" name="Skupina 3">
                  <a:extLst>
                    <a:ext uri="{FF2B5EF4-FFF2-40B4-BE49-F238E27FC236}">
                      <a16:creationId xmlns:a16="http://schemas.microsoft.com/office/drawing/2014/main" id="{53A66213-93CB-56BA-8A04-81F1FF02DB5D}"/>
                    </a:ext>
                  </a:extLst>
                </p:cNvPr>
                <p:cNvGrpSpPr/>
                <p:nvPr/>
              </p:nvGrpSpPr>
              <p:grpSpPr>
                <a:xfrm>
                  <a:off x="223230" y="1968991"/>
                  <a:ext cx="11399681" cy="1756546"/>
                  <a:chOff x="-814922" y="4478976"/>
                  <a:chExt cx="11399681" cy="1756546"/>
                </a:xfrm>
              </p:grpSpPr>
              <p:grpSp>
                <p:nvGrpSpPr>
                  <p:cNvPr id="5" name="Skupina 4">
                    <a:extLst>
                      <a:ext uri="{FF2B5EF4-FFF2-40B4-BE49-F238E27FC236}">
                        <a16:creationId xmlns:a16="http://schemas.microsoft.com/office/drawing/2014/main" id="{B3F4BFB9-1A46-EF29-C79E-19E4C17B75C3}"/>
                      </a:ext>
                    </a:extLst>
                  </p:cNvPr>
                  <p:cNvGrpSpPr/>
                  <p:nvPr/>
                </p:nvGrpSpPr>
                <p:grpSpPr>
                  <a:xfrm>
                    <a:off x="-814922" y="5710242"/>
                    <a:ext cx="3806531" cy="507391"/>
                    <a:chOff x="6966281" y="2703788"/>
                    <a:chExt cx="3806531" cy="507391"/>
                  </a:xfrm>
                </p:grpSpPr>
                <p:sp>
                  <p:nvSpPr>
                    <p:cNvPr id="18" name="TextovéPole 17">
                      <a:extLst>
                        <a:ext uri="{FF2B5EF4-FFF2-40B4-BE49-F238E27FC236}">
                          <a16:creationId xmlns:a16="http://schemas.microsoft.com/office/drawing/2014/main" id="{9B2FE2B0-77C0-412E-3373-28BD0C328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44208" y="2772817"/>
                      <a:ext cx="332860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000" b="1" dirty="0">
                          <a:solidFill>
                            <a:srgbClr val="2C2F7A"/>
                          </a:solidFill>
                        </a:rPr>
                        <a:t>MUDr. Jana Tuková, Ph.D.</a:t>
                      </a:r>
                    </a:p>
                  </p:txBody>
                </p:sp>
                <p:pic>
                  <p:nvPicPr>
                    <p:cNvPr id="19" name="Grafický objekt 18" descr="Lékař samičího pohlaví se souvislou výplní">
                      <a:extLst>
                        <a:ext uri="{FF2B5EF4-FFF2-40B4-BE49-F238E27FC236}">
                          <a16:creationId xmlns:a16="http://schemas.microsoft.com/office/drawing/2014/main" id="{204F7A11-D122-9F1B-49F7-BE775162D2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66281" y="2703788"/>
                      <a:ext cx="507391" cy="50739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" name="Skupina 5">
                    <a:extLst>
                      <a:ext uri="{FF2B5EF4-FFF2-40B4-BE49-F238E27FC236}">
                        <a16:creationId xmlns:a16="http://schemas.microsoft.com/office/drawing/2014/main" id="{7334920F-E344-C81C-34AB-555BC7A86619}"/>
                      </a:ext>
                    </a:extLst>
                  </p:cNvPr>
                  <p:cNvGrpSpPr/>
                  <p:nvPr/>
                </p:nvGrpSpPr>
                <p:grpSpPr>
                  <a:xfrm>
                    <a:off x="7058336" y="5699856"/>
                    <a:ext cx="3526423" cy="507391"/>
                    <a:chOff x="9325727" y="2686760"/>
                    <a:chExt cx="3526423" cy="507391"/>
                  </a:xfrm>
                </p:grpSpPr>
                <p:sp>
                  <p:nvSpPr>
                    <p:cNvPr id="16" name="TextovéPole 15">
                      <a:extLst>
                        <a:ext uri="{FF2B5EF4-FFF2-40B4-BE49-F238E27FC236}">
                          <a16:creationId xmlns:a16="http://schemas.microsoft.com/office/drawing/2014/main" id="{497F184C-D20F-0B0D-AB10-6E45CE72EA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33118" y="2771848"/>
                      <a:ext cx="301903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000" b="1" dirty="0">
                          <a:solidFill>
                            <a:srgbClr val="2C2F7A"/>
                          </a:solidFill>
                        </a:rPr>
                        <a:t>MUDr. Daniela Marková</a:t>
                      </a:r>
                    </a:p>
                  </p:txBody>
                </p:sp>
                <p:pic>
                  <p:nvPicPr>
                    <p:cNvPr id="17" name="Grafický objekt 16" descr="Lékař samičího pohlaví se souvislou výplní">
                      <a:extLst>
                        <a:ext uri="{FF2B5EF4-FFF2-40B4-BE49-F238E27FC236}">
                          <a16:creationId xmlns:a16="http://schemas.microsoft.com/office/drawing/2014/main" id="{08BF2A92-B751-B94E-E0A0-FF892866E93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325727" y="2686760"/>
                      <a:ext cx="507391" cy="50739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" name="Skupina 6">
                    <a:extLst>
                      <a:ext uri="{FF2B5EF4-FFF2-40B4-BE49-F238E27FC236}">
                        <a16:creationId xmlns:a16="http://schemas.microsoft.com/office/drawing/2014/main" id="{4195609F-7927-4841-D796-AB6E371CFC1E}"/>
                      </a:ext>
                    </a:extLst>
                  </p:cNvPr>
                  <p:cNvGrpSpPr/>
                  <p:nvPr/>
                </p:nvGrpSpPr>
                <p:grpSpPr>
                  <a:xfrm>
                    <a:off x="3230841" y="5728131"/>
                    <a:ext cx="3453861" cy="507391"/>
                    <a:chOff x="8946533" y="3654566"/>
                    <a:chExt cx="3453861" cy="507391"/>
                  </a:xfrm>
                </p:grpSpPr>
                <p:sp>
                  <p:nvSpPr>
                    <p:cNvPr id="14" name="TextovéPole 13">
                      <a:extLst>
                        <a:ext uri="{FF2B5EF4-FFF2-40B4-BE49-F238E27FC236}">
                          <a16:creationId xmlns:a16="http://schemas.microsoft.com/office/drawing/2014/main" id="{7B153EA8-227E-0AB6-3D07-289506983E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3497" y="3676045"/>
                      <a:ext cx="294689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000" b="1" dirty="0">
                          <a:solidFill>
                            <a:srgbClr val="2C2F7A"/>
                          </a:solidFill>
                        </a:rPr>
                        <a:t>MUDr. Jiří Dušek, MHA</a:t>
                      </a:r>
                    </a:p>
                  </p:txBody>
                </p:sp>
                <p:pic>
                  <p:nvPicPr>
                    <p:cNvPr id="15" name="Grafický objekt 14" descr="Lékař samčího pohlaví se souvislou výplní">
                      <a:extLst>
                        <a:ext uri="{FF2B5EF4-FFF2-40B4-BE49-F238E27FC236}">
                          <a16:creationId xmlns:a16="http://schemas.microsoft.com/office/drawing/2014/main" id="{54758726-518E-4195-45CA-1FFF94FA5E8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946533" y="3654566"/>
                      <a:ext cx="507391" cy="50739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" name="Skupina 7">
                    <a:extLst>
                      <a:ext uri="{FF2B5EF4-FFF2-40B4-BE49-F238E27FC236}">
                        <a16:creationId xmlns:a16="http://schemas.microsoft.com/office/drawing/2014/main" id="{515AAD5F-7C61-5047-22BB-C0508BC3BE59}"/>
                      </a:ext>
                    </a:extLst>
                  </p:cNvPr>
                  <p:cNvGrpSpPr/>
                  <p:nvPr/>
                </p:nvGrpSpPr>
                <p:grpSpPr>
                  <a:xfrm>
                    <a:off x="2241791" y="4478976"/>
                    <a:ext cx="5496898" cy="507391"/>
                    <a:chOff x="7668562" y="3334194"/>
                    <a:chExt cx="5496898" cy="507391"/>
                  </a:xfrm>
                </p:grpSpPr>
                <p:sp>
                  <p:nvSpPr>
                    <p:cNvPr id="12" name="TextovéPole 11">
                      <a:extLst>
                        <a:ext uri="{FF2B5EF4-FFF2-40B4-BE49-F238E27FC236}">
                          <a16:creationId xmlns:a16="http://schemas.microsoft.com/office/drawing/2014/main" id="{4C4A45EC-CF35-BE81-A326-CCFA06B831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75953" y="3357058"/>
                      <a:ext cx="498950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sz="2400" b="1" dirty="0">
                          <a:solidFill>
                            <a:srgbClr val="2C2F7A"/>
                          </a:solidFill>
                        </a:rPr>
                        <a:t>prof. MUDr. Richard Plavka, CSc.</a:t>
                      </a:r>
                    </a:p>
                  </p:txBody>
                </p:sp>
                <p:pic>
                  <p:nvPicPr>
                    <p:cNvPr id="13" name="Grafický objekt 12" descr="Lékař samčího pohlaví se souvislou výplní">
                      <a:extLst>
                        <a:ext uri="{FF2B5EF4-FFF2-40B4-BE49-F238E27FC236}">
                          <a16:creationId xmlns:a16="http://schemas.microsoft.com/office/drawing/2014/main" id="{B1533340-B322-D130-B510-C8239CC921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668562" y="3334194"/>
                      <a:ext cx="507391" cy="507391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9" name="Přímá spojnice se šipkou 8">
                    <a:extLst>
                      <a:ext uri="{FF2B5EF4-FFF2-40B4-BE49-F238E27FC236}">
                        <a16:creationId xmlns:a16="http://schemas.microsoft.com/office/drawing/2014/main" id="{972EF23A-A80D-9172-32AD-3EDCBC8420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327307" y="5075361"/>
                    <a:ext cx="3760081" cy="601777"/>
                  </a:xfrm>
                  <a:prstGeom prst="straightConnector1">
                    <a:avLst/>
                  </a:prstGeom>
                  <a:ln w="38100">
                    <a:solidFill>
                      <a:srgbClr val="2C2F7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Přímá spojnice se šipkou 9">
                    <a:extLst>
                      <a:ext uri="{FF2B5EF4-FFF2-40B4-BE49-F238E27FC236}">
                        <a16:creationId xmlns:a16="http://schemas.microsoft.com/office/drawing/2014/main" id="{4884CF4A-D29A-82B1-EC56-E603D0B8A4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87389" y="5070306"/>
                    <a:ext cx="0" cy="607450"/>
                  </a:xfrm>
                  <a:prstGeom prst="straightConnector1">
                    <a:avLst/>
                  </a:prstGeom>
                  <a:ln w="38100">
                    <a:solidFill>
                      <a:srgbClr val="2C2F7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Přímá spojnice se šipkou 10">
                    <a:extLst>
                      <a:ext uri="{FF2B5EF4-FFF2-40B4-BE49-F238E27FC236}">
                        <a16:creationId xmlns:a16="http://schemas.microsoft.com/office/drawing/2014/main" id="{956C4A96-E023-4E63-11FF-0A67ADAE08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78350" y="5076549"/>
                    <a:ext cx="3728268" cy="600898"/>
                  </a:xfrm>
                  <a:prstGeom prst="straightConnector1">
                    <a:avLst/>
                  </a:prstGeom>
                  <a:ln w="38100">
                    <a:solidFill>
                      <a:srgbClr val="2C2F7A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53BF839B-889F-32FA-F3D6-7913651D0FCF}"/>
                    </a:ext>
                  </a:extLst>
                </p:cNvPr>
                <p:cNvSpPr txBox="1"/>
                <p:nvPr/>
              </p:nvSpPr>
              <p:spPr>
                <a:xfrm>
                  <a:off x="1220510" y="3569148"/>
                  <a:ext cx="22140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/>
                    <a:t>řízená oxygenoterapie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5076A71D-B582-0207-A591-5627BB8817C8}"/>
                    </a:ext>
                  </a:extLst>
                </p:cNvPr>
                <p:cNvSpPr txBox="1"/>
                <p:nvPr/>
              </p:nvSpPr>
              <p:spPr>
                <a:xfrm>
                  <a:off x="5535321" y="3538371"/>
                  <a:ext cx="14285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600" dirty="0"/>
                    <a:t>řízená nutrice</a:t>
                  </a:r>
                </a:p>
              </p:txBody>
            </p:sp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BD01CA32-8A77-CB11-1185-C1A63AC00268}"/>
                    </a:ext>
                  </a:extLst>
                </p:cNvPr>
                <p:cNvSpPr txBox="1"/>
                <p:nvPr/>
              </p:nvSpPr>
              <p:spPr>
                <a:xfrm>
                  <a:off x="7733570" y="3557122"/>
                  <a:ext cx="5123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diagnostika vývojových odchylek v 5 letech věku</a:t>
                  </a:r>
                </a:p>
              </p:txBody>
            </p:sp>
          </p:grpSp>
          <p:pic>
            <p:nvPicPr>
              <p:cNvPr id="25" name="Grafický objekt 24" descr="Programátor samčího pohlaví se souvislou výplní">
                <a:extLst>
                  <a:ext uri="{FF2B5EF4-FFF2-40B4-BE49-F238E27FC236}">
                    <a16:creationId xmlns:a16="http://schemas.microsoft.com/office/drawing/2014/main" id="{8E7F76D0-0A6C-39C6-9089-FC82E6468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82373" y="4927982"/>
                <a:ext cx="614728" cy="614728"/>
              </a:xfrm>
              <a:prstGeom prst="rect">
                <a:avLst/>
              </a:prstGeom>
            </p:spPr>
          </p:pic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4AB1C11C-4AF1-86E5-1E7F-F0BC7413F3ED}"/>
                  </a:ext>
                </a:extLst>
              </p:cNvPr>
              <p:cNvSpPr txBox="1"/>
              <p:nvPr/>
            </p:nvSpPr>
            <p:spPr>
              <a:xfrm>
                <a:off x="4060747" y="5117337"/>
                <a:ext cx="4283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b="1" dirty="0">
                    <a:solidFill>
                      <a:srgbClr val="2C2F7A"/>
                    </a:solidFill>
                  </a:rPr>
                  <a:t>Doc. Ing. Petr Kudrna, Ph.D.</a:t>
                </a:r>
              </a:p>
            </p:txBody>
          </p:sp>
        </p:grpSp>
        <p:pic>
          <p:nvPicPr>
            <p:cNvPr id="34" name="Grafický objekt 33" descr="Přičíst se souvislou výplní">
              <a:extLst>
                <a:ext uri="{FF2B5EF4-FFF2-40B4-BE49-F238E27FC236}">
                  <a16:creationId xmlns:a16="http://schemas.microsoft.com/office/drawing/2014/main" id="{E53B29ED-0C80-3B8C-E2B3-96B63D479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40079" y="4237140"/>
              <a:ext cx="487680" cy="487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254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67C3FA-433A-1AAB-46D8-6E3C2876BE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358537"/>
            <a:ext cx="11181488" cy="5499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Výsledky studie 2100 dětí (</a:t>
            </a:r>
            <a:r>
              <a:rPr lang="cs-CZ" dirty="0" err="1"/>
              <a:t>prům</a:t>
            </a:r>
            <a:r>
              <a:rPr lang="cs-CZ" dirty="0"/>
              <a:t>. 25 g.t.) vyš. 2011-2015:</a:t>
            </a:r>
          </a:p>
          <a:p>
            <a:pPr marL="0" indent="0" algn="just">
              <a:buNone/>
            </a:pPr>
            <a:r>
              <a:rPr lang="cs-CZ" sz="2400" dirty="0"/>
              <a:t>neurologický nález:  normální v 59 %, suspektní ve 19 %, abnormální ve 22 %               				                                         (12% DMO - mírnější formy)</a:t>
            </a:r>
          </a:p>
          <a:p>
            <a:pPr algn="just"/>
            <a:r>
              <a:rPr lang="cs-CZ" dirty="0"/>
              <a:t>Až </a:t>
            </a:r>
            <a:r>
              <a:rPr lang="cs-CZ" dirty="0">
                <a:solidFill>
                  <a:schemeClr val="accent3"/>
                </a:solidFill>
              </a:rPr>
              <a:t>50 % dětí </a:t>
            </a:r>
            <a:r>
              <a:rPr lang="cs-CZ" dirty="0"/>
              <a:t>ve 2 letech věku nemá</a:t>
            </a:r>
            <a:r>
              <a:rPr lang="cs-CZ" dirty="0">
                <a:solidFill>
                  <a:schemeClr val="accent3"/>
                </a:solidFill>
              </a:rPr>
              <a:t> žádnou nebo jen malou ND odchylku </a:t>
            </a:r>
          </a:p>
          <a:p>
            <a:pPr algn="just"/>
            <a:r>
              <a:rPr lang="cs-CZ" dirty="0"/>
              <a:t>Význam vyšetření </a:t>
            </a:r>
            <a:r>
              <a:rPr lang="cs-CZ" dirty="0">
                <a:solidFill>
                  <a:srgbClr val="2C2F7A"/>
                </a:solidFill>
              </a:rPr>
              <a:t>- </a:t>
            </a:r>
            <a:r>
              <a:rPr lang="cs-CZ" dirty="0">
                <a:solidFill>
                  <a:schemeClr val="accent3"/>
                </a:solidFill>
              </a:rPr>
              <a:t>posouzení vývojových milníků,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accent3"/>
                </a:solidFill>
              </a:rPr>
              <a:t>                                 </a:t>
            </a:r>
            <a:r>
              <a:rPr lang="cs-CZ" dirty="0"/>
              <a:t>- </a:t>
            </a:r>
            <a:r>
              <a:rPr lang="cs-CZ" dirty="0">
                <a:solidFill>
                  <a:schemeClr val="accent3"/>
                </a:solidFill>
              </a:rPr>
              <a:t> dg. senzorických postižení + DMO </a:t>
            </a:r>
          </a:p>
          <a:p>
            <a:pPr algn="just"/>
            <a:endParaRPr lang="cs-CZ" dirty="0">
              <a:solidFill>
                <a:srgbClr val="DA2B47"/>
              </a:solidFill>
            </a:endParaRPr>
          </a:p>
          <a:p>
            <a:pPr algn="just"/>
            <a:r>
              <a:rPr lang="cs-CZ" dirty="0">
                <a:solidFill>
                  <a:srgbClr val="DA2B47"/>
                </a:solidFill>
              </a:rPr>
              <a:t>Prediktivní hodnota vyš. </a:t>
            </a:r>
            <a:r>
              <a:rPr lang="cs-CZ" dirty="0"/>
              <a:t>pro dlouhodobé hodnocení důsledků nezralosti je 										  </a:t>
            </a:r>
            <a:r>
              <a:rPr lang="cs-CZ" dirty="0">
                <a:solidFill>
                  <a:srgbClr val="DA2B47"/>
                </a:solidFill>
              </a:rPr>
              <a:t>nedostatečná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2C2F7A"/>
                </a:solidFill>
              </a:rPr>
              <a:t>                                 Nutné delší sledování 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2C2F7A"/>
                </a:solidFill>
              </a:rPr>
              <a:t>                                 Screeningový program k včasné dg a terapii odchylek!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6ED41F-9207-7E09-821A-45156FB0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565" y="475199"/>
            <a:ext cx="9802034" cy="720000"/>
          </a:xfrm>
        </p:spPr>
        <p:txBody>
          <a:bodyPr/>
          <a:lstStyle/>
          <a:p>
            <a:r>
              <a:rPr lang="cs-CZ" dirty="0"/>
              <a:t>Neuro-vývojové postižení mezi ELBW ve </a:t>
            </a:r>
            <a:r>
              <a:rPr lang="cs-CZ" dirty="0">
                <a:solidFill>
                  <a:schemeClr val="accent3"/>
                </a:solidFill>
              </a:rPr>
              <a:t>2 letech věku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8651F0-2348-B5C3-F0CE-779F7F3FD53F}"/>
              </a:ext>
            </a:extLst>
          </p:cNvPr>
          <p:cNvSpPr txBox="1"/>
          <p:nvPr/>
        </p:nvSpPr>
        <p:spPr>
          <a:xfrm>
            <a:off x="6521017" y="6550223"/>
            <a:ext cx="573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Adams-Chapman et al. Neonatal Research Network, Pediatrics 2018</a:t>
            </a:r>
            <a:endParaRPr lang="cs-CZ" sz="1400" i="1" dirty="0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89DB2DA4-9E73-9817-02E9-D664CD5A7C84}"/>
              </a:ext>
            </a:extLst>
          </p:cNvPr>
          <p:cNvSpPr/>
          <p:nvPr/>
        </p:nvSpPr>
        <p:spPr>
          <a:xfrm rot="16200000">
            <a:off x="2739007" y="5430298"/>
            <a:ext cx="296030" cy="4550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33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61C493D-90D7-7DC9-3313-5CDC382861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Kognice (verbální i neverbální uvažování dítěte)</a:t>
            </a:r>
          </a:p>
          <a:p>
            <a:r>
              <a:rPr lang="cs-CZ" dirty="0"/>
              <a:t>Motorika ( jemná i hrubá – MABC-2 test)</a:t>
            </a:r>
          </a:p>
          <a:p>
            <a:r>
              <a:rPr lang="cs-CZ" dirty="0"/>
              <a:t>Exekutivní funkce</a:t>
            </a:r>
          </a:p>
          <a:p>
            <a:r>
              <a:rPr lang="cs-CZ" dirty="0"/>
              <a:t>Každodenní aktivita a sociální dovednosti </a:t>
            </a:r>
          </a:p>
          <a:p>
            <a:r>
              <a:rPr lang="cs-CZ" dirty="0"/>
              <a:t>Chování</a:t>
            </a:r>
          </a:p>
          <a:p>
            <a:r>
              <a:rPr lang="cs-CZ" dirty="0"/>
              <a:t>Funkční vyšetření respiračního systému</a:t>
            </a:r>
          </a:p>
          <a:p>
            <a:r>
              <a:rPr lang="cs-CZ" dirty="0"/>
              <a:t>Socio-emocionální fungování</a:t>
            </a:r>
          </a:p>
          <a:p>
            <a:r>
              <a:rPr lang="cs-CZ" dirty="0"/>
              <a:t>Psychopatologie</a:t>
            </a:r>
          </a:p>
          <a:p>
            <a:r>
              <a:rPr lang="cs-CZ" dirty="0"/>
              <a:t>Kvalita života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8D48C4A-7936-FF7D-A544-FE3D842A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04" y="414440"/>
            <a:ext cx="9895842" cy="880000"/>
          </a:xfrm>
        </p:spPr>
        <p:txBody>
          <a:bodyPr>
            <a:normAutofit fontScale="90000"/>
          </a:bodyPr>
          <a:lstStyle/>
          <a:p>
            <a:r>
              <a:rPr lang="cs-CZ" dirty="0"/>
              <a:t>Posun „ </a:t>
            </a:r>
            <a:r>
              <a:rPr lang="cs-CZ" dirty="0" err="1"/>
              <a:t>follow</a:t>
            </a:r>
            <a:r>
              <a:rPr lang="cs-CZ" dirty="0"/>
              <a:t> up“ do věku </a:t>
            </a:r>
            <a:r>
              <a:rPr lang="cs-CZ" dirty="0">
                <a:solidFill>
                  <a:srgbClr val="DA2B47"/>
                </a:solidFill>
              </a:rPr>
              <a:t>5 - 6 let</a:t>
            </a:r>
            <a:r>
              <a:rPr lang="cs-CZ" dirty="0"/>
              <a:t>: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stabilnější výpovědní hodnota vyšetřovaných parametrů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15579B-7D80-6F26-527A-4D7079436999}"/>
              </a:ext>
            </a:extLst>
          </p:cNvPr>
          <p:cNvSpPr txBox="1"/>
          <p:nvPr/>
        </p:nvSpPr>
        <p:spPr>
          <a:xfrm>
            <a:off x="0" y="6334780"/>
            <a:ext cx="10006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/>
              <a:t>S.B.DeMauro</a:t>
            </a:r>
            <a:r>
              <a:rPr lang="en-US" sz="1400" i="1" dirty="0"/>
              <a:t> at al</a:t>
            </a:r>
            <a:r>
              <a:rPr lang="cs-CZ" sz="1400" i="1" dirty="0"/>
              <a:t>,</a:t>
            </a:r>
            <a:r>
              <a:rPr lang="en-US" sz="1400" i="1" dirty="0"/>
              <a:t>The critical importance of follow up to school age : Contribution of the NICHD Neonatal </a:t>
            </a:r>
            <a:r>
              <a:rPr lang="en-US" sz="1400" i="1" dirty="0" err="1"/>
              <a:t>reserche</a:t>
            </a:r>
            <a:r>
              <a:rPr lang="en-US" sz="1400" i="1" dirty="0"/>
              <a:t> network, Elsevier, Seminars in perinatology 2022</a:t>
            </a:r>
            <a:endParaRPr lang="cs-CZ" sz="1400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7BC73A-9F93-8A81-378A-A2C6C9079B4A}"/>
              </a:ext>
            </a:extLst>
          </p:cNvPr>
          <p:cNvSpPr txBox="1"/>
          <p:nvPr/>
        </p:nvSpPr>
        <p:spPr>
          <a:xfrm>
            <a:off x="7437120" y="2403295"/>
            <a:ext cx="4188823" cy="3088025"/>
          </a:xfrm>
          <a:prstGeom prst="rect">
            <a:avLst/>
          </a:prstGeom>
          <a:solidFill>
            <a:srgbClr val="CFD8E9"/>
          </a:solidFill>
          <a:ln w="5715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DA2B47"/>
                </a:solidFill>
              </a:rPr>
              <a:t>Hodnotí: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DA2B47"/>
                </a:solidFill>
              </a:rPr>
              <a:t>Funkční dopad </a:t>
            </a:r>
            <a:r>
              <a:rPr lang="cs-CZ" b="1" dirty="0" err="1">
                <a:solidFill>
                  <a:srgbClr val="DA2B47"/>
                </a:solidFill>
              </a:rPr>
              <a:t>neonat</a:t>
            </a:r>
            <a:r>
              <a:rPr lang="cs-CZ" b="1" dirty="0">
                <a:solidFill>
                  <a:srgbClr val="DA2B47"/>
                </a:solidFill>
              </a:rPr>
              <a:t>. intervencí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DA2B47"/>
                </a:solidFill>
              </a:rPr>
              <a:t>Zdravotní kondici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DA2B47"/>
                </a:solidFill>
              </a:rPr>
              <a:t>Školní připravenost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DA2B47"/>
                </a:solidFill>
              </a:rPr>
              <a:t>Sociální situaci dítěte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DA2B47"/>
                </a:solidFill>
              </a:rPr>
              <a:t>Rodinné poradenství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DA2B47"/>
                </a:solidFill>
              </a:rPr>
              <a:t>Indikace rodinné podpory</a:t>
            </a:r>
          </a:p>
        </p:txBody>
      </p:sp>
    </p:spTree>
    <p:extLst>
      <p:ext uri="{BB962C8B-B14F-4D97-AF65-F5344CB8AC3E}">
        <p14:creationId xmlns:p14="http://schemas.microsoft.com/office/powerpoint/2010/main" val="127247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DD74FF2-B330-8354-EE71-153BE7706C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271451"/>
            <a:ext cx="10728325" cy="51113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>
                <a:solidFill>
                  <a:srgbClr val="DA2B47"/>
                </a:solidFill>
              </a:rPr>
              <a:t>Posun projevů v typu postižené oblasti i v časové složce</a:t>
            </a:r>
          </a:p>
          <a:p>
            <a:pPr algn="just"/>
            <a:r>
              <a:rPr lang="cs-CZ" dirty="0"/>
              <a:t>handicap nebývá zjevný, ale skrytý!</a:t>
            </a:r>
          </a:p>
          <a:p>
            <a:pPr algn="just"/>
            <a:r>
              <a:rPr lang="cs-CZ" dirty="0"/>
              <a:t>mírnější a střední formy postižení</a:t>
            </a:r>
          </a:p>
          <a:p>
            <a:pPr algn="just"/>
            <a:r>
              <a:rPr lang="cs-CZ" dirty="0"/>
              <a:t>více v </a:t>
            </a:r>
            <a:r>
              <a:rPr lang="cs-CZ" dirty="0" err="1"/>
              <a:t>psycho-sociální</a:t>
            </a:r>
            <a:r>
              <a:rPr lang="cs-CZ" dirty="0"/>
              <a:t> složce, než v postižení senzomotorickém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accent3"/>
                </a:solidFill>
              </a:rPr>
              <a:t>              Vývojové poruchy: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accent1"/>
                </a:solidFill>
              </a:rPr>
              <a:t>  chování, sociálního, emočního, kognitivního a mentálního vývoje </a:t>
            </a:r>
          </a:p>
          <a:p>
            <a:pPr marL="0" indent="0" algn="just">
              <a:buNone/>
            </a:pPr>
            <a:r>
              <a:rPr lang="cs-CZ" dirty="0">
                <a:solidFill>
                  <a:srgbClr val="DA2B47"/>
                </a:solidFill>
              </a:rPr>
              <a:t>             Následky ve škole: </a:t>
            </a:r>
          </a:p>
          <a:p>
            <a:pPr marL="0" indent="0" algn="just">
              <a:buNone/>
            </a:pPr>
            <a:r>
              <a:rPr lang="cs-CZ" dirty="0">
                <a:solidFill>
                  <a:srgbClr val="DA2B47"/>
                </a:solidFill>
              </a:rPr>
              <a:t>   </a:t>
            </a:r>
            <a:r>
              <a:rPr lang="cs-CZ" dirty="0">
                <a:solidFill>
                  <a:schemeClr val="accent1"/>
                </a:solidFill>
              </a:rPr>
              <a:t>poruchy učení, slabší výkony ve škole, obtíže v běžném životě </a:t>
            </a:r>
          </a:p>
          <a:p>
            <a:pPr marL="0" indent="0" algn="just">
              <a:buNone/>
            </a:pPr>
            <a:endParaRPr lang="cs-CZ" b="1" dirty="0">
              <a:solidFill>
                <a:srgbClr val="DA2B47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DA2B47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DA2B47"/>
                </a:solidFill>
              </a:rPr>
              <a:t>Speciální intervenční program: </a:t>
            </a:r>
            <a:r>
              <a:rPr lang="cs-CZ" dirty="0"/>
              <a:t>lékařský, fyzioterapeutický, logopedický, ergoterapeutický, psychologický, pedagogický přístup, asistence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41640C7-6BFD-41CF-63D8-5F44AD43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DNEŠNÍ KRITÉRIA MORBIDITY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EE0CA7BA-81CD-3492-D5E1-897D2DC2A7D1}"/>
              </a:ext>
            </a:extLst>
          </p:cNvPr>
          <p:cNvSpPr/>
          <p:nvPr/>
        </p:nvSpPr>
        <p:spPr>
          <a:xfrm>
            <a:off x="4702880" y="4835137"/>
            <a:ext cx="250670" cy="48680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7FC9183-41CD-926E-5858-BECD23575594}"/>
              </a:ext>
            </a:extLst>
          </p:cNvPr>
          <p:cNvSpPr/>
          <p:nvPr/>
        </p:nvSpPr>
        <p:spPr>
          <a:xfrm>
            <a:off x="1249898" y="3827125"/>
            <a:ext cx="370101" cy="231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  </a:t>
            </a:r>
            <a:endParaRPr lang="en-GB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4655B34B-A427-0B1C-8655-144213A984BA}"/>
              </a:ext>
            </a:extLst>
          </p:cNvPr>
          <p:cNvSpPr/>
          <p:nvPr/>
        </p:nvSpPr>
        <p:spPr>
          <a:xfrm>
            <a:off x="1249898" y="3030875"/>
            <a:ext cx="370101" cy="231758"/>
          </a:xfrm>
          <a:prstGeom prst="rightArrow">
            <a:avLst>
              <a:gd name="adj1" fmla="val 50000"/>
              <a:gd name="adj2" fmla="val 58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636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B69ED82-7C5A-A2D4-9B59-055340A721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2798" y="1664058"/>
            <a:ext cx="10963773" cy="4428000"/>
          </a:xfrm>
        </p:spPr>
        <p:txBody>
          <a:bodyPr/>
          <a:lstStyle/>
          <a:p>
            <a:r>
              <a:rPr lang="cs-CZ" b="1" dirty="0">
                <a:solidFill>
                  <a:srgbClr val="2C2F7A"/>
                </a:solidFill>
              </a:rPr>
              <a:t>Děti &lt;1000 g - 5. rok - 85 % potřebuje speciální přístup</a:t>
            </a:r>
          </a:p>
          <a:p>
            <a:r>
              <a:rPr lang="cs-CZ" b="1" dirty="0">
                <a:solidFill>
                  <a:srgbClr val="2C2F7A"/>
                </a:solidFill>
              </a:rPr>
              <a:t>Late </a:t>
            </a:r>
            <a:r>
              <a:rPr lang="cs-CZ" b="1" dirty="0" err="1">
                <a:solidFill>
                  <a:srgbClr val="2C2F7A"/>
                </a:solidFill>
              </a:rPr>
              <a:t>preterm</a:t>
            </a:r>
            <a:r>
              <a:rPr lang="cs-CZ" b="1" dirty="0">
                <a:solidFill>
                  <a:srgbClr val="2C2F7A"/>
                </a:solidFill>
              </a:rPr>
              <a:t> - 2x vyšší výskyt vývojových a chronických postižení</a:t>
            </a:r>
          </a:p>
          <a:p>
            <a:r>
              <a:rPr lang="cs-CZ" dirty="0">
                <a:solidFill>
                  <a:srgbClr val="DA2B47"/>
                </a:solidFill>
              </a:rPr>
              <a:t>Souvislosti mezi nezralostí a časnou dospělostí:</a:t>
            </a:r>
          </a:p>
          <a:p>
            <a:pPr lvl="1"/>
            <a:r>
              <a:rPr lang="cs-CZ" sz="2200" dirty="0"/>
              <a:t>nižší fyzická výkonnost</a:t>
            </a:r>
          </a:p>
          <a:p>
            <a:pPr lvl="1"/>
            <a:r>
              <a:rPr lang="cs-CZ" sz="2200" dirty="0"/>
              <a:t>větší výskyt psychopatologie</a:t>
            </a:r>
          </a:p>
          <a:p>
            <a:pPr lvl="1"/>
            <a:r>
              <a:rPr lang="cs-CZ" sz="2200" dirty="0"/>
              <a:t>snížená schopnost adaptace</a:t>
            </a:r>
          </a:p>
          <a:p>
            <a:pPr lvl="1"/>
            <a:r>
              <a:rPr lang="cs-CZ" sz="2200" dirty="0"/>
              <a:t>vyšší výskyt behaviorálních obtíží 25 – 55 % vs. kontroly 7 %</a:t>
            </a:r>
          </a:p>
          <a:p>
            <a:pPr lvl="1"/>
            <a:r>
              <a:rPr lang="cs-CZ" sz="2200" dirty="0"/>
              <a:t>více akutních i chronických respiračních onemocnění</a:t>
            </a:r>
          </a:p>
          <a:p>
            <a:pPr lvl="1"/>
            <a:r>
              <a:rPr lang="cs-CZ" sz="2200" dirty="0"/>
              <a:t>riziko metabolického syndromu, kardiovaskulárních a </a:t>
            </a:r>
            <a:r>
              <a:rPr lang="cs-CZ" sz="2200" dirty="0" err="1"/>
              <a:t>nefrologických</a:t>
            </a:r>
            <a:r>
              <a:rPr lang="cs-CZ" sz="2200" dirty="0"/>
              <a:t> onemocnění</a:t>
            </a:r>
          </a:p>
          <a:p>
            <a:pPr lvl="1"/>
            <a:r>
              <a:rPr lang="cs-CZ" sz="2200" dirty="0"/>
              <a:t>celkově vyšší mortalita v 18. - 36. roce</a:t>
            </a:r>
            <a:endParaRPr lang="cs-CZ" sz="2200" b="1" dirty="0">
              <a:solidFill>
                <a:srgbClr val="2C2F7A"/>
              </a:solidFill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C8274D-F3CB-25A1-E2F3-430D8E5A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follow</a:t>
            </a:r>
            <a:r>
              <a:rPr lang="cs-CZ" dirty="0"/>
              <a:t>-up studie</a:t>
            </a:r>
          </a:p>
        </p:txBody>
      </p:sp>
    </p:spTree>
    <p:extLst>
      <p:ext uri="{BB962C8B-B14F-4D97-AF65-F5344CB8AC3E}">
        <p14:creationId xmlns:p14="http://schemas.microsoft.com/office/powerpoint/2010/main" val="1244119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A5298A2-D809-A686-739D-0DDC4581F07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Odborný konzultant: MUDr. Daniela Marková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Cílová skupina:</a:t>
            </a:r>
          </a:p>
          <a:p>
            <a:pPr lvl="1"/>
            <a:r>
              <a:rPr lang="cs-CZ" sz="2200" dirty="0"/>
              <a:t>děti narozené pod 37. gestační týden</a:t>
            </a:r>
          </a:p>
          <a:p>
            <a:pPr lvl="1"/>
            <a:r>
              <a:rPr lang="cs-CZ" sz="2200" dirty="0"/>
              <a:t>210 PND ve věku 5 let</a:t>
            </a:r>
          </a:p>
          <a:p>
            <a:r>
              <a:rPr lang="cs-CZ" b="1" dirty="0">
                <a:solidFill>
                  <a:schemeClr val="accent1"/>
                </a:solidFill>
              </a:rPr>
              <a:t>Cíl klíčové aktivity:</a:t>
            </a:r>
          </a:p>
          <a:p>
            <a:pPr lvl="1"/>
            <a:r>
              <a:rPr lang="cs-CZ" sz="2200" b="0" i="0" u="none" strike="noStrike" baseline="0" dirty="0">
                <a:latin typeface="ArialMT"/>
              </a:rPr>
              <a:t>ověřit možnost organizace a fungování včasného odhalení vývojových odchylek</a:t>
            </a:r>
          </a:p>
          <a:p>
            <a:r>
              <a:rPr lang="cs-CZ" b="1" dirty="0">
                <a:solidFill>
                  <a:schemeClr val="accent1"/>
                </a:solidFill>
              </a:rPr>
              <a:t>Kde bude projekt probíhat?</a:t>
            </a:r>
          </a:p>
          <a:p>
            <a:pPr lvl="1"/>
            <a:r>
              <a:rPr lang="cs-CZ" sz="2200" dirty="0"/>
              <a:t>4 pediatrická centra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95BF02-0E46-8577-8FDC-0F10CE73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75199"/>
            <a:ext cx="10402388" cy="72000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rgbClr val="2C2F7A"/>
                </a:solidFill>
              </a:rPr>
              <a:t>V</a:t>
            </a:r>
            <a:r>
              <a:rPr lang="cs-CZ" dirty="0"/>
              <a:t>ČASNÉ ODHALENÍ VÝVOJOVÝCH ODCHYLEK PND V 5 LETECH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CFEE86B-FE02-4350-73C1-731416DA29F9}"/>
              </a:ext>
            </a:extLst>
          </p:cNvPr>
          <p:cNvGrpSpPr/>
          <p:nvPr/>
        </p:nvGrpSpPr>
        <p:grpSpPr>
          <a:xfrm>
            <a:off x="2175236" y="4817074"/>
            <a:ext cx="8139639" cy="1555734"/>
            <a:chOff x="2662171" y="5182655"/>
            <a:chExt cx="8139639" cy="1555734"/>
          </a:xfrm>
        </p:grpSpPr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0FE33DC4-F196-99EF-B536-3850BD061CB3}"/>
                </a:ext>
              </a:extLst>
            </p:cNvPr>
            <p:cNvGrpSpPr/>
            <p:nvPr/>
          </p:nvGrpSpPr>
          <p:grpSpPr>
            <a:xfrm>
              <a:off x="2854036" y="5182655"/>
              <a:ext cx="7472668" cy="925687"/>
              <a:chOff x="2854036" y="5182655"/>
              <a:chExt cx="7472668" cy="925687"/>
            </a:xfrm>
          </p:grpSpPr>
          <p:pic>
            <p:nvPicPr>
              <p:cNvPr id="5" name="Grafický objekt 4" descr="Nemocnice obrys">
                <a:extLst>
                  <a:ext uri="{FF2B5EF4-FFF2-40B4-BE49-F238E27FC236}">
                    <a16:creationId xmlns:a16="http://schemas.microsoft.com/office/drawing/2014/main" id="{5169A224-6EF4-C821-03AC-E5762DC16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854036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" name="Grafický objekt 6" descr="Nemocnice obrys">
                <a:extLst>
                  <a:ext uri="{FF2B5EF4-FFF2-40B4-BE49-F238E27FC236}">
                    <a16:creationId xmlns:a16="http://schemas.microsoft.com/office/drawing/2014/main" id="{E884E466-4856-5862-8C77-BDD62B1B3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6800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fický objekt 7" descr="Nemocnice obrys">
                <a:extLst>
                  <a:ext uri="{FF2B5EF4-FFF2-40B4-BE49-F238E27FC236}">
                    <a16:creationId xmlns:a16="http://schemas.microsoft.com/office/drawing/2014/main" id="{9EF8EF55-CA44-2C7B-751F-384AD50C9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92955" y="519394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Grafický objekt 8" descr="Nemocnice obrys">
                <a:extLst>
                  <a:ext uri="{FF2B5EF4-FFF2-40B4-BE49-F238E27FC236}">
                    <a16:creationId xmlns:a16="http://schemas.microsoft.com/office/drawing/2014/main" id="{E4C6EC7E-08A7-D85C-EFDF-823CE43C8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412304" y="518265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8A3E7737-B9A8-373D-82E6-D596A9552223}"/>
                </a:ext>
              </a:extLst>
            </p:cNvPr>
            <p:cNvGrpSpPr/>
            <p:nvPr/>
          </p:nvGrpSpPr>
          <p:grpSpPr>
            <a:xfrm>
              <a:off x="2662171" y="6079263"/>
              <a:ext cx="8139639" cy="659126"/>
              <a:chOff x="2662171" y="6079263"/>
              <a:chExt cx="8139639" cy="659126"/>
            </a:xfrm>
          </p:grpSpPr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71798BC6-6913-0C75-BFE8-620209B43F58}"/>
                  </a:ext>
                </a:extLst>
              </p:cNvPr>
              <p:cNvSpPr txBox="1"/>
              <p:nvPr/>
            </p:nvSpPr>
            <p:spPr>
              <a:xfrm>
                <a:off x="2662171" y="6084159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VFN Praha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B3889DB-EC7D-C2F8-4F5B-07C2B5C1640C}"/>
                  </a:ext>
                </a:extLst>
              </p:cNvPr>
              <p:cNvSpPr txBox="1"/>
              <p:nvPr/>
            </p:nvSpPr>
            <p:spPr>
              <a:xfrm>
                <a:off x="4471197" y="6092058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>
                    <a:solidFill>
                      <a:srgbClr val="2C2F7A"/>
                    </a:solidFill>
                  </a:rPr>
                  <a:t>Nemocnice ČB</a:t>
                </a: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5C2529E-E417-D6A6-B87F-3CDDFDF4CB02}"/>
                  </a:ext>
                </a:extLst>
              </p:cNvPr>
              <p:cNvSpPr txBox="1"/>
              <p:nvPr/>
            </p:nvSpPr>
            <p:spPr>
              <a:xfrm>
                <a:off x="6406252" y="6092058"/>
                <a:ext cx="22878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2C2F7A"/>
                    </a:solidFill>
                  </a:rPr>
                  <a:t>Krajská nemocnice</a:t>
                </a:r>
                <a:br>
                  <a:rPr lang="cs-CZ" b="1" dirty="0">
                    <a:solidFill>
                      <a:srgbClr val="2C2F7A"/>
                    </a:solidFill>
                  </a:rPr>
                </a:br>
                <a:r>
                  <a:rPr lang="cs-CZ" b="1" dirty="0">
                    <a:solidFill>
                      <a:srgbClr val="2C2F7A"/>
                    </a:solidFill>
                  </a:rPr>
                  <a:t>Liberec</a:t>
                </a:r>
              </a:p>
            </p:txBody>
          </p:sp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A20BA681-09ED-FD20-6A92-3A2AEF3A9756}"/>
                  </a:ext>
                </a:extLst>
              </p:cNvPr>
              <p:cNvSpPr txBox="1"/>
              <p:nvPr/>
            </p:nvSpPr>
            <p:spPr>
              <a:xfrm>
                <a:off x="8937197" y="6079263"/>
                <a:ext cx="18646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2C2F7A"/>
                    </a:solidFill>
                  </a:rPr>
                  <a:t>Nemocnice</a:t>
                </a:r>
                <a:br>
                  <a:rPr lang="cs-CZ" b="1" dirty="0">
                    <a:solidFill>
                      <a:srgbClr val="2C2F7A"/>
                    </a:solidFill>
                  </a:rPr>
                </a:br>
                <a:r>
                  <a:rPr lang="cs-CZ" b="1" dirty="0">
                    <a:solidFill>
                      <a:srgbClr val="2C2F7A"/>
                    </a:solidFill>
                  </a:rPr>
                  <a:t>Havlíčkův Brod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191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1FD97E6-A94E-E99D-C054-06BC10B840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200" y="496888"/>
            <a:ext cx="2379663" cy="720725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Design </a:t>
            </a:r>
            <a:br>
              <a:rPr lang="cs-CZ" sz="3200" dirty="0"/>
            </a:br>
            <a:r>
              <a:rPr lang="cs-CZ" sz="3200" dirty="0"/>
              <a:t>projektu</a:t>
            </a:r>
          </a:p>
        </p:txBody>
      </p:sp>
      <p:pic>
        <p:nvPicPr>
          <p:cNvPr id="7" name="Obrázek 6" descr="Obsah obrázku text, Písmo, rukopis, inkoust&#10;&#10;Popis byl vytvořen automaticky">
            <a:extLst>
              <a:ext uri="{FF2B5EF4-FFF2-40B4-BE49-F238E27FC236}">
                <a16:creationId xmlns:a16="http://schemas.microsoft.com/office/drawing/2014/main" id="{5C42F729-8ACA-84E0-F801-9C3D43057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0" b="6743"/>
          <a:stretch/>
        </p:blipFill>
        <p:spPr>
          <a:xfrm>
            <a:off x="2582863" y="346414"/>
            <a:ext cx="7885898" cy="60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8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AF9E068-B86D-804B-8475-C2EB5E49DE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Porucha růstu </a:t>
            </a:r>
            <a:r>
              <a:rPr lang="cs-CZ" dirty="0"/>
              <a:t>– endokrinolog</a:t>
            </a:r>
          </a:p>
          <a:p>
            <a:r>
              <a:rPr lang="cs-CZ" dirty="0">
                <a:solidFill>
                  <a:schemeClr val="accent3"/>
                </a:solidFill>
              </a:rPr>
              <a:t>Porucha vývoje řeči </a:t>
            </a:r>
            <a:r>
              <a:rPr lang="cs-CZ" dirty="0"/>
              <a:t>– klinický logoped</a:t>
            </a:r>
          </a:p>
          <a:p>
            <a:r>
              <a:rPr lang="cs-CZ" dirty="0"/>
              <a:t>Patologický nález při </a:t>
            </a:r>
            <a:r>
              <a:rPr lang="cs-CZ" dirty="0">
                <a:solidFill>
                  <a:schemeClr val="accent3"/>
                </a:solidFill>
              </a:rPr>
              <a:t>kineziologickém vyšetření </a:t>
            </a:r>
            <a:r>
              <a:rPr lang="cs-CZ" dirty="0"/>
              <a:t>– rehabilitační lékař, neurolog, fyzioterapeut</a:t>
            </a:r>
          </a:p>
          <a:p>
            <a:r>
              <a:rPr lang="cs-CZ" dirty="0">
                <a:solidFill>
                  <a:schemeClr val="accent3"/>
                </a:solidFill>
              </a:rPr>
              <a:t>Porucha zraku </a:t>
            </a:r>
            <a:r>
              <a:rPr lang="cs-CZ" dirty="0"/>
              <a:t>– oftalmolog</a:t>
            </a:r>
          </a:p>
          <a:p>
            <a:r>
              <a:rPr lang="cs-CZ" dirty="0"/>
              <a:t>Odchylky při </a:t>
            </a:r>
            <a:r>
              <a:rPr lang="cs-CZ" dirty="0">
                <a:solidFill>
                  <a:schemeClr val="accent3"/>
                </a:solidFill>
              </a:rPr>
              <a:t>psychologickém vyšetření </a:t>
            </a:r>
            <a:r>
              <a:rPr lang="cs-CZ" dirty="0"/>
              <a:t>– další sledování psychologem, psychiatr</a:t>
            </a:r>
          </a:p>
          <a:p>
            <a:r>
              <a:rPr lang="cs-CZ" dirty="0"/>
              <a:t>Patologický nález při </a:t>
            </a:r>
            <a:r>
              <a:rPr lang="cs-CZ" dirty="0">
                <a:solidFill>
                  <a:schemeClr val="accent3"/>
                </a:solidFill>
              </a:rPr>
              <a:t>spirometrickém vyšetření </a:t>
            </a:r>
            <a:r>
              <a:rPr lang="cs-CZ" dirty="0"/>
              <a:t>– pneumolog, alergolog</a:t>
            </a:r>
          </a:p>
          <a:p>
            <a:r>
              <a:rPr lang="cs-CZ" dirty="0"/>
              <a:t>Odchylky při </a:t>
            </a:r>
            <a:r>
              <a:rPr lang="cs-CZ" dirty="0">
                <a:solidFill>
                  <a:schemeClr val="accent3"/>
                </a:solidFill>
              </a:rPr>
              <a:t>somatickém vyšetření </a:t>
            </a:r>
            <a:r>
              <a:rPr lang="cs-CZ" dirty="0"/>
              <a:t>– specialisté: gastroenterolog, pneumolog, kardiolog, atd.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89693E4-12A2-F740-B0B0-5C130C04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Zjištěné odchylky – možnost konzultace se specialisty</a:t>
            </a:r>
          </a:p>
        </p:txBody>
      </p:sp>
    </p:spTree>
    <p:extLst>
      <p:ext uri="{BB962C8B-B14F-4D97-AF65-F5344CB8AC3E}">
        <p14:creationId xmlns:p14="http://schemas.microsoft.com/office/powerpoint/2010/main" val="2364002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9764EA6-445E-3A15-8775-729CFBB9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nástroje  BUDEME POUŽÍVAT?</a:t>
            </a:r>
          </a:p>
        </p:txBody>
      </p:sp>
      <p:pic>
        <p:nvPicPr>
          <p:cNvPr id="2050" name="Picture 2" descr="MABC-2: Test motoriky pre deti">
            <a:extLst>
              <a:ext uri="{FF2B5EF4-FFF2-40B4-BE49-F238E27FC236}">
                <a16:creationId xmlns:a16="http://schemas.microsoft.com/office/drawing/2014/main" id="{3B0BBAE9-B739-0A06-6A2F-4793A2779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22901" r="29638" b="21803"/>
          <a:stretch/>
        </p:blipFill>
        <p:spPr bwMode="auto">
          <a:xfrm>
            <a:off x="4484124" y="1630251"/>
            <a:ext cx="2643794" cy="36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PO - test porozumění větám">
            <a:extLst>
              <a:ext uri="{FF2B5EF4-FFF2-40B4-BE49-F238E27FC236}">
                <a16:creationId xmlns:a16="http://schemas.microsoft.com/office/drawing/2014/main" id="{3002575C-9A9B-572F-F31C-C3DE40C0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9" y="1868661"/>
            <a:ext cx="2400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PRO – test produkce slovní zásoby">
            <a:extLst>
              <a:ext uri="{FF2B5EF4-FFF2-40B4-BE49-F238E27FC236}">
                <a16:creationId xmlns:a16="http://schemas.microsoft.com/office/drawing/2014/main" id="{77D32E83-EF7A-8AA0-961E-53E6EF94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36" y="2845525"/>
            <a:ext cx="24003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pirometr SPIROLAB New Oxy, DT - POLYMED medical | Váš dodavatel ve světě  zdravotnictví.">
            <a:extLst>
              <a:ext uri="{FF2B5EF4-FFF2-40B4-BE49-F238E27FC236}">
                <a16:creationId xmlns:a16="http://schemas.microsoft.com/office/drawing/2014/main" id="{466CAE0D-CDCD-DF1F-0998-41F049CA44BE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877" y="3729546"/>
            <a:ext cx="3875883" cy="258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17C9B82-A319-D4ED-A60C-EC10A5ED9FCB}"/>
              </a:ext>
            </a:extLst>
          </p:cNvPr>
          <p:cNvSpPr txBox="1"/>
          <p:nvPr/>
        </p:nvSpPr>
        <p:spPr>
          <a:xfrm>
            <a:off x="9040553" y="633390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2C2F7A"/>
                </a:solidFill>
              </a:rPr>
              <a:t>Spirometr</a:t>
            </a:r>
          </a:p>
        </p:txBody>
      </p:sp>
      <p:pic>
        <p:nvPicPr>
          <p:cNvPr id="2058" name="Picture 10" descr="Plusoptix: plusoptix S12C">
            <a:extLst>
              <a:ext uri="{FF2B5EF4-FFF2-40B4-BE49-F238E27FC236}">
                <a16:creationId xmlns:a16="http://schemas.microsoft.com/office/drawing/2014/main" id="{827DA03A-267F-6F85-10F9-F536CF7C8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2205" r="7081" b="10508"/>
          <a:stretch/>
        </p:blipFill>
        <p:spPr bwMode="auto">
          <a:xfrm>
            <a:off x="7764657" y="715437"/>
            <a:ext cx="3762103" cy="21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00F6509-7AB3-A3FF-8867-B3D5130CC3FB}"/>
              </a:ext>
            </a:extLst>
          </p:cNvPr>
          <p:cNvSpPr txBox="1"/>
          <p:nvPr/>
        </p:nvSpPr>
        <p:spPr>
          <a:xfrm>
            <a:off x="9136974" y="297957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2C2F7A"/>
                </a:solidFill>
              </a:rPr>
              <a:t>Plusoptix</a:t>
            </a:r>
            <a:endParaRPr lang="cs-CZ" b="1" dirty="0">
              <a:solidFill>
                <a:srgbClr val="2C2F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67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2A8D49-1570-674F-9F7F-E4D7696A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7AB7127B-5A97-0148-B458-0ABFA680B94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-176428" y="1494887"/>
            <a:ext cx="3592856" cy="442912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C45C65F-5C04-B449-935A-4C2AB906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596" y="1494887"/>
            <a:ext cx="8109360" cy="249916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7948D7-2121-B243-B04D-7FD764B2E254}"/>
              </a:ext>
            </a:extLst>
          </p:cNvPr>
          <p:cNvSpPr txBox="1"/>
          <p:nvPr/>
        </p:nvSpPr>
        <p:spPr>
          <a:xfrm>
            <a:off x="3930732" y="4417621"/>
            <a:ext cx="569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TEPO</a:t>
            </a:r>
            <a:r>
              <a:rPr lang="cs-CZ" dirty="0"/>
              <a:t>: test porozumění větám</a:t>
            </a:r>
          </a:p>
          <a:p>
            <a:pPr marL="285750" indent="-285750">
              <a:buFontTx/>
              <a:buChar char="-"/>
            </a:pPr>
            <a:r>
              <a:rPr lang="cs-CZ" dirty="0"/>
              <a:t>Administrace 15 minut</a:t>
            </a:r>
          </a:p>
          <a:p>
            <a:pPr marL="285750" indent="-285750">
              <a:buFontTx/>
              <a:buChar char="-"/>
            </a:pPr>
            <a:r>
              <a:rPr lang="cs-CZ" dirty="0"/>
              <a:t>Tablety, PC</a:t>
            </a:r>
          </a:p>
          <a:p>
            <a:pPr marL="285750" indent="-285750">
              <a:buFontTx/>
              <a:buChar char="-"/>
            </a:pPr>
            <a:r>
              <a:rPr lang="cs-CZ" dirty="0"/>
              <a:t>https://</a:t>
            </a:r>
            <a:r>
              <a:rPr lang="cs-CZ" dirty="0" err="1"/>
              <a:t>youtu.be</a:t>
            </a:r>
            <a:r>
              <a:rPr lang="cs-CZ" dirty="0"/>
              <a:t>/EwL8GrEHV5l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C295E8-0773-844B-9618-5D1211A8F38D}"/>
              </a:ext>
            </a:extLst>
          </p:cNvPr>
          <p:cNvSpPr txBox="1"/>
          <p:nvPr/>
        </p:nvSpPr>
        <p:spPr>
          <a:xfrm>
            <a:off x="3916304" y="5739346"/>
            <a:ext cx="286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3"/>
                </a:solidFill>
              </a:rPr>
              <a:t>DOTAZNÍK PRO RODIČE</a:t>
            </a:r>
          </a:p>
        </p:txBody>
      </p:sp>
    </p:spTree>
    <p:extLst>
      <p:ext uri="{BB962C8B-B14F-4D97-AF65-F5344CB8AC3E}">
        <p14:creationId xmlns:p14="http://schemas.microsoft.com/office/powerpoint/2010/main" val="3285157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AEF7ED0-31C7-293A-05B8-031D5D7909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398529"/>
            <a:ext cx="10728325" cy="53157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2200" dirty="0"/>
              <a:t>1.</a:t>
            </a:r>
            <a:r>
              <a:rPr lang="cs-CZ" sz="2200" dirty="0">
                <a:solidFill>
                  <a:srgbClr val="DA2B47"/>
                </a:solidFill>
              </a:rPr>
              <a:t>Odhalení vývojové odchylky před nástupem do školy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   </a:t>
            </a:r>
            <a:r>
              <a:rPr lang="cs-CZ" sz="2200" i="0" baseline="0" dirty="0">
                <a:solidFill>
                  <a:schemeClr val="accent1"/>
                </a:solidFill>
              </a:rPr>
              <a:t>Indikace</a:t>
            </a:r>
            <a:r>
              <a:rPr lang="cs-CZ" sz="2200" dirty="0">
                <a:solidFill>
                  <a:schemeClr val="accent1"/>
                </a:solidFill>
              </a:rPr>
              <a:t> intervenčního programu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dirty="0"/>
              <a:t>                             n</a:t>
            </a:r>
            <a:r>
              <a:rPr lang="cs-CZ" sz="2200" i="0" baseline="0" dirty="0"/>
              <a:t>ormalizace nebo zmírnění patologického nálezu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                             zapojení dítěte do kolektivu a  každodenních aktivit  (</a:t>
            </a:r>
            <a:r>
              <a:rPr lang="cs-CZ" sz="2200" dirty="0"/>
              <a:t>asistent)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                              zlepšení kompetence dítěte  </a:t>
            </a:r>
            <a:endParaRPr lang="cs-CZ" sz="2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>
                <a:solidFill>
                  <a:srgbClr val="FF0000"/>
                </a:solidFill>
              </a:rPr>
              <a:t>                                      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dirty="0">
                <a:solidFill>
                  <a:srgbClr val="FF0000"/>
                </a:solidFill>
              </a:rPr>
              <a:t>                              </a:t>
            </a:r>
            <a:r>
              <a:rPr lang="cs-CZ" sz="2200" i="0" baseline="0" dirty="0">
                <a:solidFill>
                  <a:schemeClr val="accent1"/>
                </a:solidFill>
              </a:rPr>
              <a:t>z</a:t>
            </a:r>
            <a:r>
              <a:rPr lang="cs-CZ" sz="2200" baseline="0" dirty="0">
                <a:solidFill>
                  <a:schemeClr val="accent1"/>
                </a:solidFill>
              </a:rPr>
              <a:t>m</a:t>
            </a:r>
            <a:r>
              <a:rPr lang="cs-CZ" sz="2200" i="0" baseline="0" dirty="0">
                <a:solidFill>
                  <a:schemeClr val="accent1"/>
                </a:solidFill>
              </a:rPr>
              <a:t>írnění projevů dlouhodobé morbidity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i="0" baseline="0" dirty="0"/>
              <a:t>2.</a:t>
            </a:r>
            <a:r>
              <a:rPr lang="cs-CZ" sz="2200" i="0" baseline="0" dirty="0">
                <a:solidFill>
                  <a:srgbClr val="DA2B47"/>
                </a:solidFill>
              </a:rPr>
              <a:t>Standardizova</a:t>
            </a:r>
            <a:r>
              <a:rPr lang="cs-CZ" sz="2200" dirty="0">
                <a:solidFill>
                  <a:srgbClr val="DA2B47"/>
                </a:solidFill>
              </a:rPr>
              <a:t>né</a:t>
            </a:r>
            <a:r>
              <a:rPr lang="cs-CZ" sz="2200" i="0" baseline="0" dirty="0">
                <a:solidFill>
                  <a:srgbClr val="DA2B47"/>
                </a:solidFill>
              </a:rPr>
              <a:t> doporučení </a:t>
            </a:r>
            <a:r>
              <a:rPr lang="cs-CZ" sz="2200" i="0" baseline="0" dirty="0"/>
              <a:t>pro pediatry včetně osvěty (letáky, přednášky)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200" dirty="0"/>
              <a:t>3.</a:t>
            </a:r>
            <a:r>
              <a:rPr lang="cs-CZ" sz="2200" dirty="0">
                <a:solidFill>
                  <a:srgbClr val="DA2B47"/>
                </a:solidFill>
              </a:rPr>
              <a:t>N</a:t>
            </a:r>
            <a:r>
              <a:rPr lang="cs-CZ" sz="2200" i="0" baseline="0" dirty="0">
                <a:solidFill>
                  <a:srgbClr val="DA2B47"/>
                </a:solidFill>
              </a:rPr>
              <a:t>ový kód pro screeningové vyšetření v 5 letech </a:t>
            </a:r>
            <a:r>
              <a:rPr lang="cs-CZ" sz="2200" i="0" baseline="0" dirty="0"/>
              <a:t>u PND </a:t>
            </a:r>
            <a:endParaRPr lang="en-US" sz="2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47C29BF-0DE3-1D95-17D6-28854BE81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KLÍČOVÉ AKTIVITY projektu pro dítě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E82497CB-908E-67CD-ABAE-8B2D3760918B}"/>
              </a:ext>
            </a:extLst>
          </p:cNvPr>
          <p:cNvSpPr/>
          <p:nvPr/>
        </p:nvSpPr>
        <p:spPr>
          <a:xfrm>
            <a:off x="2276132" y="2578325"/>
            <a:ext cx="427597" cy="260967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8DE40F9-876C-DCD1-CAD1-8DDB2B369919}"/>
              </a:ext>
            </a:extLst>
          </p:cNvPr>
          <p:cNvSpPr/>
          <p:nvPr/>
        </p:nvSpPr>
        <p:spPr>
          <a:xfrm>
            <a:off x="2276130" y="3154537"/>
            <a:ext cx="427597" cy="260968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7ED9CA4-5B5E-E89A-42AF-2661AA709739}"/>
              </a:ext>
            </a:extLst>
          </p:cNvPr>
          <p:cNvSpPr/>
          <p:nvPr/>
        </p:nvSpPr>
        <p:spPr>
          <a:xfrm>
            <a:off x="2276129" y="3683727"/>
            <a:ext cx="427597" cy="260966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E3E60F12-265A-4D8F-C07D-E99FF44659D8}"/>
              </a:ext>
            </a:extLst>
          </p:cNvPr>
          <p:cNvSpPr/>
          <p:nvPr/>
        </p:nvSpPr>
        <p:spPr>
          <a:xfrm rot="5400000">
            <a:off x="4863643" y="4115890"/>
            <a:ext cx="467066" cy="260966"/>
          </a:xfrm>
          <a:prstGeom prst="rightArrow">
            <a:avLst>
              <a:gd name="adj1" fmla="val 50000"/>
              <a:gd name="adj2" fmla="val 377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1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4A5834F9-BFB1-0706-5DF5-DB1E26DCF8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1371601"/>
            <a:ext cx="10728325" cy="5011200"/>
          </a:xfrm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rgbClr val="002060"/>
                </a:solidFill>
              </a:rPr>
              <a:t>KA1: 1.–9. měsíc realizace projektu (březen 2024–listopad 2024)</a:t>
            </a:r>
          </a:p>
          <a:p>
            <a:pPr lvl="1" algn="just"/>
            <a:r>
              <a:rPr lang="cs-CZ" dirty="0"/>
              <a:t>Ustanovit řešitelský tým, připravit a schválit metodiku realizace pro každou oblast, příprava dokumentace pro zajištění přístrojového vybavení, etická komise, souhrn protokolu, informovaný souhlas, CRF (case </a:t>
            </a:r>
            <a:r>
              <a:rPr lang="cs-CZ" dirty="0" err="1"/>
              <a:t>form</a:t>
            </a:r>
            <a:r>
              <a:rPr lang="cs-CZ" dirty="0"/>
              <a:t> report), smlouvy, DPP</a:t>
            </a:r>
          </a:p>
          <a:p>
            <a:pPr algn="just"/>
            <a:r>
              <a:rPr lang="cs-CZ" b="1" dirty="0">
                <a:solidFill>
                  <a:srgbClr val="002060"/>
                </a:solidFill>
              </a:rPr>
              <a:t>KA2–KA4: </a:t>
            </a:r>
            <a:r>
              <a:rPr lang="pl-PL" b="1" dirty="0">
                <a:solidFill>
                  <a:srgbClr val="002060"/>
                </a:solidFill>
              </a:rPr>
              <a:t>10.</a:t>
            </a:r>
            <a:r>
              <a:rPr lang="cs-CZ" b="1" dirty="0">
                <a:solidFill>
                  <a:srgbClr val="002060"/>
                </a:solidFill>
              </a:rPr>
              <a:t>–</a:t>
            </a:r>
            <a:r>
              <a:rPr lang="pl-PL" b="1" dirty="0">
                <a:solidFill>
                  <a:srgbClr val="002060"/>
                </a:solidFill>
              </a:rPr>
              <a:t>33. měsíc realizace projektu (prosinec 2024</a:t>
            </a:r>
            <a:r>
              <a:rPr lang="cs-CZ" b="1" dirty="0">
                <a:solidFill>
                  <a:srgbClr val="002060"/>
                </a:solidFill>
              </a:rPr>
              <a:t>–prosinec 2026)</a:t>
            </a:r>
          </a:p>
          <a:p>
            <a:pPr lvl="1" algn="just"/>
            <a:r>
              <a:rPr lang="cs-CZ" dirty="0"/>
              <a:t>Spuštění pilotu ve všech 3 ramenech</a:t>
            </a:r>
          </a:p>
          <a:p>
            <a:pPr lvl="1" algn="just"/>
            <a:r>
              <a:rPr lang="cs-CZ" dirty="0"/>
              <a:t>Školící materiál pro lékaře a sestry v oblasti výživy PND</a:t>
            </a:r>
          </a:p>
          <a:p>
            <a:pPr lvl="1" algn="just"/>
            <a:r>
              <a:rPr lang="cs-CZ" dirty="0"/>
              <a:t>Školící materiál pro rodiče o domácí řízené oxygenoterapii</a:t>
            </a:r>
          </a:p>
          <a:p>
            <a:pPr lvl="1" algn="just"/>
            <a:r>
              <a:rPr lang="cs-CZ" dirty="0"/>
              <a:t>Příprava standardů pro zavedení do praxe pro klinické pediatry, PLDD a specializace podílející se na pediatrické prohlídce v 5 letech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KA5: 10.–36. měsíc realizace projektu (leden 2025–únor 2027)</a:t>
            </a:r>
          </a:p>
          <a:p>
            <a:pPr lvl="1" algn="just"/>
            <a:r>
              <a:rPr lang="cs-CZ" dirty="0"/>
              <a:t>Analytické zprávy a implementační materiály pro jednotlivá ramena projektu</a:t>
            </a:r>
          </a:p>
          <a:p>
            <a:pPr lvl="1" algn="just"/>
            <a:r>
              <a:rPr lang="cs-CZ" dirty="0"/>
              <a:t>Vstupní, průběžná a závěrečná evaluační zpráva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E07B3C70-1EB4-EB5A-EA92-AF6296D3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aktivity projektu</a:t>
            </a:r>
          </a:p>
        </p:txBody>
      </p:sp>
    </p:spTree>
    <p:extLst>
      <p:ext uri="{BB962C8B-B14F-4D97-AF65-F5344CB8AC3E}">
        <p14:creationId xmlns:p14="http://schemas.microsoft.com/office/powerpoint/2010/main" val="1374331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71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EB6C1B0-114E-AA02-441F-A935E91225F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5643523"/>
              </p:ext>
            </p:extLst>
          </p:nvPr>
        </p:nvGraphicFramePr>
        <p:xfrm>
          <a:off x="1167320" y="1264595"/>
          <a:ext cx="9640110" cy="511820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640110">
                  <a:extLst>
                    <a:ext uri="{9D8B030D-6E8A-4147-A177-3AD203B41FA5}">
                      <a16:colId xmlns:a16="http://schemas.microsoft.com/office/drawing/2014/main" val="2699551253"/>
                    </a:ext>
                  </a:extLst>
                </a:gridCol>
              </a:tblGrid>
              <a:tr h="3198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prof. MUDr. Richard Plavka, CSc.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267677159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MUDr. Jana Tuková, Ph.D.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1312621576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MUDr. Jiří Dušek, MHA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217756057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MUDr. Daniela Marková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3480916553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doc. Ing. Petr Kudrna, Ph.D.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1159821864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prof. MUDr. Zbyněk Straňák, CSc., MBA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434934797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MUDr. Lumír Kantor, Ph.D.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2636414337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prof. MUDr. František Kopřiva, Ph.D.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4078724996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prof. MUDr. Petr </a:t>
                      </a:r>
                      <a:r>
                        <a:rPr lang="cs-CZ" sz="1400" dirty="0" err="1">
                          <a:effectLst/>
                        </a:rPr>
                        <a:t>Pohunek</a:t>
                      </a:r>
                      <a:r>
                        <a:rPr lang="cs-CZ" sz="1400" dirty="0">
                          <a:effectLst/>
                        </a:rPr>
                        <a:t>, CSc., FCCP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291174782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Doc. MUDr. Jiří Dort, PhD.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793003262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MUDr. Iva Burianová, Ph.D.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1919960715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prof. MUDr. Jiří </a:t>
                      </a:r>
                      <a:r>
                        <a:rPr lang="cs-CZ" sz="1400" dirty="0" err="1">
                          <a:effectLst/>
                        </a:rPr>
                        <a:t>Bronský</a:t>
                      </a:r>
                      <a:r>
                        <a:rPr lang="cs-CZ" sz="1400" dirty="0">
                          <a:effectLst/>
                        </a:rPr>
                        <a:t>, Ph.D.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4174359417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prof. MUDr. Jan Janota, Ph.D.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406609956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prof. PhDr. et PhDr. Radek Ptáček, Ph.</a:t>
                      </a:r>
                      <a:r>
                        <a:rPr lang="cs-CZ" sz="1400">
                          <a:effectLst/>
                        </a:rPr>
                        <a:t>D., MBA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501156952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>
                          <a:effectLst/>
                        </a:rPr>
                        <a:t>Mgr. Barbora Červenková, Ph.D.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2399706048"/>
                  </a:ext>
                </a:extLst>
              </a:tr>
              <a:tr h="319888">
                <a:tc>
                  <a:txBody>
                    <a:bodyPr/>
                    <a:lstStyle/>
                    <a:p>
                      <a:pPr marL="179705" marR="133350" algn="ctr">
                        <a:spcAft>
                          <a:spcPts val="600"/>
                        </a:spcAft>
                      </a:pPr>
                      <a:r>
                        <a:rPr lang="cs-CZ" sz="1400" dirty="0">
                          <a:effectLst/>
                        </a:rPr>
                        <a:t>Ing. Daniela Dokoupilová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31" marR="35131" marT="0" marB="0" anchor="ctr"/>
                </a:tc>
                <a:extLst>
                  <a:ext uri="{0D108BD9-81ED-4DB2-BD59-A6C34878D82A}">
                    <a16:rowId xmlns:a16="http://schemas.microsoft.com/office/drawing/2014/main" val="429218920"/>
                  </a:ext>
                </a:extLst>
              </a:tr>
            </a:tbl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0A9650F1-C89D-8D2A-CC1B-1CBA8DEA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SKUPINA PROJEKTU</a:t>
            </a:r>
          </a:p>
        </p:txBody>
      </p:sp>
    </p:spTree>
    <p:extLst>
      <p:ext uri="{BB962C8B-B14F-4D97-AF65-F5344CB8AC3E}">
        <p14:creationId xmlns:p14="http://schemas.microsoft.com/office/powerpoint/2010/main" val="92262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07A508A-E0CA-87AB-B703-8304D05AE1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KA2: </a:t>
            </a:r>
            <a:r>
              <a:rPr lang="cs-CZ" dirty="0"/>
              <a:t>PROTOKOLÁRNĚ ŘÍZENÁ NUTRICE U NEZRALÝCH NOVOROZENCŮ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4042635-7647-4DD1-C2B8-29D0A1654BD6}"/>
              </a:ext>
            </a:extLst>
          </p:cNvPr>
          <p:cNvSpPr txBox="1"/>
          <p:nvPr/>
        </p:nvSpPr>
        <p:spPr>
          <a:xfrm>
            <a:off x="8576837" y="3244334"/>
            <a:ext cx="33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prim. MUDr. Jiří Dušek, MHA</a:t>
            </a:r>
          </a:p>
        </p:txBody>
      </p:sp>
    </p:spTree>
    <p:extLst>
      <p:ext uri="{BB962C8B-B14F-4D97-AF65-F5344CB8AC3E}">
        <p14:creationId xmlns:p14="http://schemas.microsoft.com/office/powerpoint/2010/main" val="294757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3129-3E8A-D3C1-5150-F50A0588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4639D-CFCA-B16D-77B6-892DB674F3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26194" y="355702"/>
            <a:ext cx="6586537" cy="808933"/>
          </a:xfrm>
        </p:spPr>
        <p:txBody>
          <a:bodyPr anchor="b">
            <a:normAutofit/>
          </a:bodyPr>
          <a:lstStyle/>
          <a:p>
            <a:r>
              <a:rPr lang="cs-CZ" sz="2400" dirty="0"/>
              <a:t>Influence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nutrition</a:t>
            </a:r>
            <a:r>
              <a:rPr lang="cs-CZ" sz="2400" dirty="0"/>
              <a:t> on brain </a:t>
            </a:r>
            <a:r>
              <a:rPr lang="cs-CZ" sz="2400" dirty="0" err="1"/>
              <a:t>growth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premature</a:t>
            </a:r>
            <a:r>
              <a:rPr lang="cs-CZ" sz="2400" dirty="0"/>
              <a:t> </a:t>
            </a:r>
            <a:r>
              <a:rPr lang="cs-CZ" sz="2400" dirty="0" err="1"/>
              <a:t>newborns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0AA93-A2E7-CEDF-E7E4-A023A45D64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26194" y="1907177"/>
            <a:ext cx="6586537" cy="3786188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/>
              <a:t>Brain </a:t>
            </a:r>
            <a:r>
              <a:rPr lang="cs-CZ" sz="2600" dirty="0" err="1"/>
              <a:t>growth</a:t>
            </a:r>
            <a:r>
              <a:rPr lang="cs-CZ" sz="2600" dirty="0"/>
              <a:t> and development </a:t>
            </a:r>
            <a:r>
              <a:rPr lang="cs-CZ" sz="2600" dirty="0" err="1"/>
              <a:t>of</a:t>
            </a:r>
            <a:r>
              <a:rPr lang="cs-CZ" sz="2600" dirty="0"/>
              <a:t> brain </a:t>
            </a:r>
            <a:r>
              <a:rPr lang="cs-CZ" sz="2600" dirty="0" err="1"/>
              <a:t>function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dependent</a:t>
            </a:r>
            <a:r>
              <a:rPr lang="cs-CZ" sz="2600" dirty="0"/>
              <a:t> on </a:t>
            </a:r>
            <a:r>
              <a:rPr lang="cs-CZ" sz="2600" dirty="0" err="1"/>
              <a:t>nutrition</a:t>
            </a:r>
            <a:endParaRPr lang="cs-CZ" sz="2600" dirty="0"/>
          </a:p>
          <a:p>
            <a:r>
              <a:rPr lang="cs-CZ" sz="2600" dirty="0" err="1"/>
              <a:t>Between</a:t>
            </a:r>
            <a:r>
              <a:rPr lang="cs-CZ" sz="2600" dirty="0"/>
              <a:t> 25 and 40 </a:t>
            </a:r>
            <a:r>
              <a:rPr lang="cs-CZ" sz="2600" dirty="0" err="1"/>
              <a:t>weeks</a:t>
            </a:r>
            <a:r>
              <a:rPr lang="cs-CZ" sz="2600" dirty="0"/>
              <a:t> </a:t>
            </a:r>
            <a:r>
              <a:rPr lang="cs-CZ" sz="2600" dirty="0" err="1"/>
              <a:t>gestation</a:t>
            </a:r>
            <a:r>
              <a:rPr lang="cs-CZ" sz="2600" dirty="0"/>
              <a:t>, brain development </a:t>
            </a:r>
            <a:r>
              <a:rPr lang="cs-CZ" sz="2600" dirty="0" err="1"/>
              <a:t>significantly</a:t>
            </a:r>
            <a:r>
              <a:rPr lang="cs-CZ" sz="2600" dirty="0"/>
              <a:t> </a:t>
            </a:r>
            <a:r>
              <a:rPr lang="cs-CZ" sz="2600" dirty="0" err="1"/>
              <a:t>accelerated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     Brain </a:t>
            </a:r>
            <a:r>
              <a:rPr lang="cs-CZ" sz="2600" dirty="0" err="1"/>
              <a:t>volume</a:t>
            </a:r>
            <a:r>
              <a:rPr lang="cs-CZ" sz="2600" dirty="0"/>
              <a:t> </a:t>
            </a:r>
            <a:r>
              <a:rPr lang="cs-CZ" sz="2600" dirty="0" err="1"/>
              <a:t>increases</a:t>
            </a:r>
            <a:r>
              <a:rPr lang="cs-CZ" sz="2600" dirty="0"/>
              <a:t> </a:t>
            </a:r>
            <a:r>
              <a:rPr lang="cs-CZ" sz="2600" dirty="0" err="1"/>
              <a:t>significantly</a:t>
            </a:r>
            <a:r>
              <a:rPr lang="cs-CZ" sz="2600" dirty="0"/>
              <a:t> </a:t>
            </a:r>
            <a:r>
              <a:rPr lang="cs-CZ" sz="2600" dirty="0" err="1"/>
              <a:t>every</a:t>
            </a:r>
            <a:r>
              <a:rPr lang="cs-CZ" sz="2600" dirty="0"/>
              <a:t> 	   48 </a:t>
            </a:r>
            <a:r>
              <a:rPr lang="cs-CZ" sz="2600" dirty="0" err="1"/>
              <a:t>hours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     250,000 </a:t>
            </a:r>
            <a:r>
              <a:rPr lang="cs-CZ" sz="2600" dirty="0" err="1"/>
              <a:t>neurons</a:t>
            </a:r>
            <a:r>
              <a:rPr lang="cs-CZ" sz="2600" dirty="0"/>
              <a:t> </a:t>
            </a:r>
            <a:r>
              <a:rPr lang="cs-CZ" sz="2600" dirty="0" err="1"/>
              <a:t>form</a:t>
            </a:r>
            <a:r>
              <a:rPr lang="cs-CZ" sz="2600" dirty="0"/>
              <a:t> per </a:t>
            </a:r>
            <a:r>
              <a:rPr lang="cs-CZ" sz="2600" dirty="0" err="1"/>
              <a:t>minute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               1.8 </a:t>
            </a:r>
            <a:r>
              <a:rPr lang="cs-CZ" sz="2600" dirty="0" err="1"/>
              <a:t>million</a:t>
            </a:r>
            <a:r>
              <a:rPr lang="cs-CZ" sz="2600" dirty="0"/>
              <a:t> </a:t>
            </a:r>
            <a:r>
              <a:rPr lang="cs-CZ" sz="2600" dirty="0" err="1"/>
              <a:t>synapses</a:t>
            </a:r>
            <a:r>
              <a:rPr lang="cs-CZ" sz="2600" dirty="0"/>
              <a:t> </a:t>
            </a:r>
            <a:r>
              <a:rPr lang="cs-CZ" sz="2600" dirty="0" err="1"/>
              <a:t>form</a:t>
            </a:r>
            <a:r>
              <a:rPr lang="cs-CZ" sz="2600" dirty="0"/>
              <a:t> </a:t>
            </a:r>
            <a:r>
              <a:rPr lang="cs-CZ" sz="2600" dirty="0" err="1"/>
              <a:t>every</a:t>
            </a:r>
            <a:r>
              <a:rPr lang="cs-CZ" sz="2600" dirty="0"/>
              <a:t> second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 err="1"/>
              <a:t>Ackerman</a:t>
            </a:r>
            <a:r>
              <a:rPr lang="cs-CZ" sz="2000" dirty="0"/>
              <a:t> S., </a:t>
            </a:r>
            <a:r>
              <a:rPr lang="cs-CZ" sz="2000" dirty="0" err="1"/>
              <a:t>Discovering</a:t>
            </a:r>
            <a:r>
              <a:rPr lang="cs-CZ" sz="2000" dirty="0"/>
              <a:t> the Brain 1992. http//</a:t>
            </a:r>
            <a:r>
              <a:rPr lang="cs-CZ" sz="2000" dirty="0" err="1"/>
              <a:t>ncbi.nimgov</a:t>
            </a:r>
            <a:r>
              <a:rPr lang="cs-CZ" sz="2000" dirty="0"/>
              <a:t>/</a:t>
            </a:r>
            <a:r>
              <a:rPr lang="cs-CZ" sz="2000" dirty="0" err="1"/>
              <a:t>books</a:t>
            </a:r>
            <a:r>
              <a:rPr lang="cs-CZ" sz="2000" dirty="0"/>
              <a:t>/NBK234146/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304B4-D39D-FD2D-EE88-7DA99A686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68" r="1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2586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0FC7-900A-2772-AAD1-78CB8C110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1762B-D55B-AF1B-B24A-24D137FA89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6720" y="269313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dirty="0" err="1"/>
              <a:t>Lung</a:t>
            </a:r>
            <a:r>
              <a:rPr lang="cs-CZ" sz="2400" dirty="0"/>
              <a:t> development in </a:t>
            </a:r>
            <a:r>
              <a:rPr lang="cs-CZ" sz="2400" dirty="0" err="1"/>
              <a:t>newborns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5561E5-092B-2DBD-12F1-9D355E7BFA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8605" y="1690688"/>
            <a:ext cx="10515599" cy="4972050"/>
          </a:xfrm>
        </p:spPr>
        <p:txBody>
          <a:bodyPr/>
          <a:lstStyle/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increase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number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alveoli</a:t>
            </a:r>
            <a:r>
              <a:rPr lang="cs-CZ" sz="2000" dirty="0"/>
              <a:t> </a:t>
            </a:r>
            <a:r>
              <a:rPr lang="cs-CZ" sz="2000" dirty="0" err="1"/>
              <a:t>continues</a:t>
            </a:r>
            <a:r>
              <a:rPr lang="cs-CZ" sz="2000" dirty="0"/>
              <a:t> </a:t>
            </a:r>
            <a:r>
              <a:rPr lang="cs-CZ" sz="2000" dirty="0" err="1"/>
              <a:t>until</a:t>
            </a:r>
            <a:r>
              <a:rPr lang="cs-CZ" sz="2000" dirty="0"/>
              <a:t> 2 </a:t>
            </a:r>
            <a:r>
              <a:rPr lang="cs-CZ" sz="2000" dirty="0" err="1"/>
              <a:t>years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endParaRPr lang="cs-CZ" sz="2000" dirty="0"/>
          </a:p>
          <a:p>
            <a:r>
              <a:rPr lang="cs-CZ" sz="2000" dirty="0"/>
              <a:t>Development </a:t>
            </a:r>
            <a:r>
              <a:rPr lang="cs-CZ" sz="2000" dirty="0" err="1"/>
              <a:t>significantly</a:t>
            </a:r>
            <a:r>
              <a:rPr lang="cs-CZ" sz="2000" dirty="0"/>
              <a:t> </a:t>
            </a:r>
            <a:r>
              <a:rPr lang="cs-CZ" sz="2000" dirty="0" err="1"/>
              <a:t>influenced</a:t>
            </a:r>
            <a:r>
              <a:rPr lang="cs-CZ" sz="2000" dirty="0"/>
              <a:t> by </a:t>
            </a:r>
            <a:r>
              <a:rPr lang="cs-CZ" sz="2000" dirty="0" err="1"/>
              <a:t>nutrition</a:t>
            </a: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600" dirty="0" err="1"/>
              <a:t>Unrestricted</a:t>
            </a:r>
            <a:r>
              <a:rPr lang="cs-CZ" sz="1600" dirty="0"/>
              <a:t> </a:t>
            </a:r>
            <a:r>
              <a:rPr lang="cs-CZ" sz="1600" dirty="0" err="1"/>
              <a:t>intake</a:t>
            </a:r>
            <a:r>
              <a:rPr lang="cs-CZ" sz="1600" dirty="0"/>
              <a:t> </a:t>
            </a:r>
            <a:r>
              <a:rPr lang="cs-CZ" sz="1600" dirty="0" err="1"/>
              <a:t>option</a:t>
            </a:r>
            <a:r>
              <a:rPr lang="cs-CZ" sz="1600" dirty="0"/>
              <a:t>                   15 </a:t>
            </a:r>
            <a:r>
              <a:rPr lang="cs-CZ" sz="1600" dirty="0" err="1"/>
              <a:t>days</a:t>
            </a:r>
            <a:r>
              <a:rPr lang="cs-CZ" sz="1600" dirty="0"/>
              <a:t>. </a:t>
            </a:r>
            <a:r>
              <a:rPr lang="cs-CZ" sz="1600" dirty="0" err="1"/>
              <a:t>restricted</a:t>
            </a:r>
            <a:r>
              <a:rPr lang="cs-CZ" sz="1600" dirty="0"/>
              <a:t> </a:t>
            </a:r>
            <a:r>
              <a:rPr lang="cs-CZ" sz="1600" dirty="0" err="1"/>
              <a:t>intake</a:t>
            </a:r>
            <a:r>
              <a:rPr lang="cs-CZ" sz="1600" dirty="0"/>
              <a:t> status                    </a:t>
            </a:r>
            <a:r>
              <a:rPr lang="cs-CZ" sz="1600" dirty="0" err="1"/>
              <a:t>after</a:t>
            </a:r>
            <a:r>
              <a:rPr lang="cs-CZ" sz="1600" dirty="0"/>
              <a:t> 15 </a:t>
            </a:r>
            <a:r>
              <a:rPr lang="cs-CZ" sz="1600" dirty="0" err="1"/>
              <a:t>days</a:t>
            </a:r>
            <a:r>
              <a:rPr lang="cs-CZ" sz="1600" dirty="0"/>
              <a:t> </a:t>
            </a:r>
            <a:r>
              <a:rPr lang="cs-CZ" sz="1600" dirty="0" err="1"/>
              <a:t>restricted</a:t>
            </a:r>
            <a:r>
              <a:rPr lang="cs-CZ" sz="1600" dirty="0"/>
              <a:t> and 								      3 </a:t>
            </a:r>
            <a:r>
              <a:rPr lang="cs-CZ" sz="1600" dirty="0" err="1"/>
              <a:t>days</a:t>
            </a:r>
            <a:r>
              <a:rPr lang="cs-CZ" sz="1600" dirty="0"/>
              <a:t> </a:t>
            </a:r>
            <a:r>
              <a:rPr lang="cs-CZ" sz="1600" dirty="0" err="1"/>
              <a:t>unrestricted</a:t>
            </a:r>
            <a:r>
              <a:rPr lang="cs-CZ" sz="1600" dirty="0"/>
              <a:t> </a:t>
            </a:r>
            <a:r>
              <a:rPr lang="cs-CZ" sz="1600" dirty="0" err="1"/>
              <a:t>intake</a:t>
            </a:r>
            <a:endParaRPr lang="cs-CZ" sz="1600" dirty="0"/>
          </a:p>
          <a:p>
            <a:r>
              <a:rPr lang="cs-CZ" sz="1400" dirty="0" err="1"/>
              <a:t>Messaro</a:t>
            </a:r>
            <a:r>
              <a:rPr lang="cs-CZ" sz="1400" dirty="0"/>
              <a:t> et al. </a:t>
            </a:r>
            <a:r>
              <a:rPr lang="cs-CZ" sz="1400" dirty="0" err="1"/>
              <a:t>Am</a:t>
            </a:r>
            <a:r>
              <a:rPr lang="cs-CZ" sz="1400" dirty="0"/>
              <a:t> J </a:t>
            </a:r>
            <a:r>
              <a:rPr lang="cs-CZ" sz="1400" dirty="0" err="1"/>
              <a:t>Physiol</a:t>
            </a:r>
            <a:r>
              <a:rPr lang="cs-CZ" sz="1400" dirty="0"/>
              <a:t>. </a:t>
            </a:r>
            <a:r>
              <a:rPr lang="cs-CZ" sz="1400" dirty="0" err="1"/>
              <a:t>Lung</a:t>
            </a:r>
            <a:r>
              <a:rPr lang="cs-CZ" sz="1400" dirty="0"/>
              <a:t> Cell Mol </a:t>
            </a:r>
            <a:r>
              <a:rPr lang="cs-CZ" sz="1400" dirty="0" err="1"/>
              <a:t>Physiol</a:t>
            </a:r>
            <a:r>
              <a:rPr lang="cs-CZ" sz="1400" dirty="0"/>
              <a:t> 286: L896-L906 2004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cihla&#10;&#10;Popis byl vytvořen automaticky">
            <a:extLst>
              <a:ext uri="{FF2B5EF4-FFF2-40B4-BE49-F238E27FC236}">
                <a16:creationId xmlns:a16="http://schemas.microsoft.com/office/drawing/2014/main" id="{12374922-984A-252E-F0FB-B03E1AF7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33" y="2495111"/>
            <a:ext cx="2193561" cy="2742491"/>
          </a:xfrm>
          <a:prstGeom prst="rect">
            <a:avLst/>
          </a:prstGeom>
        </p:spPr>
      </p:pic>
      <p:pic>
        <p:nvPicPr>
          <p:cNvPr id="7" name="Obrázek 6" descr="Obsah obrázku voda&#10;&#10;Popis byl vytvořen automaticky">
            <a:extLst>
              <a:ext uri="{FF2B5EF4-FFF2-40B4-BE49-F238E27FC236}">
                <a16:creationId xmlns:a16="http://schemas.microsoft.com/office/drawing/2014/main" id="{10CB35B9-048A-91E3-40FA-CDE6BEC1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63" y="2445437"/>
            <a:ext cx="2193562" cy="2706371"/>
          </a:xfrm>
          <a:prstGeom prst="rect">
            <a:avLst/>
          </a:prstGeom>
        </p:spPr>
      </p:pic>
      <p:pic>
        <p:nvPicPr>
          <p:cNvPr id="9" name="Obrázek 8" descr="Obsah obrázku cihla&#10;&#10;Popis byl vytvořen automaticky">
            <a:extLst>
              <a:ext uri="{FF2B5EF4-FFF2-40B4-BE49-F238E27FC236}">
                <a16:creationId xmlns:a16="http://schemas.microsoft.com/office/drawing/2014/main" id="{21FCA885-055A-075F-8B49-BBCD4A597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540" y="2178582"/>
            <a:ext cx="2342163" cy="29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66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ZIS-20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2F7A"/>
      </a:accent1>
      <a:accent2>
        <a:srgbClr val="93A8CD"/>
      </a:accent2>
      <a:accent3>
        <a:srgbClr val="DA2B47"/>
      </a:accent3>
      <a:accent4>
        <a:srgbClr val="BBC747"/>
      </a:accent4>
      <a:accent5>
        <a:srgbClr val="7B3C8E"/>
      </a:accent5>
      <a:accent6>
        <a:srgbClr val="E6B03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10505</TotalTime>
  <Words>2852</Words>
  <Application>Microsoft Office PowerPoint</Application>
  <PresentationFormat>Širokoúhlá obrazovka</PresentationFormat>
  <Paragraphs>402</Paragraphs>
  <Slides>50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ArialMT</vt:lpstr>
      <vt:lpstr>Calibri</vt:lpstr>
      <vt:lpstr>Cambria</vt:lpstr>
      <vt:lpstr>Symbol</vt:lpstr>
      <vt:lpstr>Times New Roman</vt:lpstr>
      <vt:lpstr>Wingdings</vt:lpstr>
      <vt:lpstr>Motiv Office</vt:lpstr>
      <vt:lpstr>Časný záchyt a prevence zdravotních komplikací u předčasně narozených dětí</vt:lpstr>
      <vt:lpstr>ÚVOD</vt:lpstr>
      <vt:lpstr>ČASNÝ ZÁCHYT a prevence ZDRAVOTNÍCH KOMPLIKACÍ  U Předčasně narozených dětí (PND)</vt:lpstr>
      <vt:lpstr>Struktura projektu</vt:lpstr>
      <vt:lpstr>Klíčové aktivity projektu</vt:lpstr>
      <vt:lpstr>PRACOVNÍ SKUPINA PROJEKTU</vt:lpstr>
      <vt:lpstr>Prezentace aplikace PowerPoint</vt:lpstr>
      <vt:lpstr>Influence of nutrition on brain growth of premature newborns</vt:lpstr>
      <vt:lpstr>Lung development in newborns</vt:lpstr>
      <vt:lpstr>Weight</vt:lpstr>
      <vt:lpstr>Length</vt:lpstr>
      <vt:lpstr>Head circumerence</vt:lpstr>
      <vt:lpstr>2 years corrected age -  weight</vt:lpstr>
      <vt:lpstr>2 years corrected age - head circumference</vt:lpstr>
      <vt:lpstr>Duration of parenteral nutrition,  Statistical data (NICU ČB)</vt:lpstr>
      <vt:lpstr>hsPDA treatment</vt:lpstr>
      <vt:lpstr>Central line</vt:lpstr>
      <vt:lpstr>PROTOKOLÁRNĚ ŘÍZENÁ NUTRICE U NEZRALÝCH NOVOROZENCŮ</vt:lpstr>
      <vt:lpstr>Cíle projektu</vt:lpstr>
      <vt:lpstr>Prostředky pro dosažení cíle</vt:lpstr>
      <vt:lpstr>Prostředky pro dosažení cíle</vt:lpstr>
      <vt:lpstr>Design  projektu</vt:lpstr>
      <vt:lpstr>Vyhodnocení efektivity</vt:lpstr>
      <vt:lpstr>přínosy KLÍČOVÉ AKTIVITY projektu pro dítě</vt:lpstr>
      <vt:lpstr>Prezentace aplikace PowerPoint</vt:lpstr>
      <vt:lpstr>DOMÁCÍ ŘÍZENÁ MONITORACE A OPTIMALIZACE OXYGENOTERAPIE</vt:lpstr>
      <vt:lpstr>DESIGN  PROJEKTU</vt:lpstr>
      <vt:lpstr>Prezentace aplikace PowerPoint</vt:lpstr>
      <vt:lpstr>SCHÉMA PROCESU VYŠETŘENÍ</vt:lpstr>
      <vt:lpstr>Podmínky pro krokové snižování LFNC O2</vt:lpstr>
      <vt:lpstr>Jak budeme dítě monitorovat?</vt:lpstr>
      <vt:lpstr>Prezentace aplikace PowerPoint</vt:lpstr>
      <vt:lpstr>Prezentace aplikace PowerPoint</vt:lpstr>
      <vt:lpstr>možnost náhledu pro rodiče</vt:lpstr>
      <vt:lpstr>Exportovaná data</vt:lpstr>
      <vt:lpstr>PSYCHICKÁ PODPORA RODIČŮ</vt:lpstr>
      <vt:lpstr>přínosy KLÍČOVÉ AKTIVITY projektu pro dítě</vt:lpstr>
      <vt:lpstr>Prezentace aplikace PowerPoint</vt:lpstr>
      <vt:lpstr>Sledování nedonošených novorozenců ve 2 letech</vt:lpstr>
      <vt:lpstr>Neuro-vývojové postižení mezi ELBW ve 2 letech věku</vt:lpstr>
      <vt:lpstr>Posun „ follow up“ do věku 5 - 6 let:   stabilnější výpovědní hodnota vyšetřovaných parametrů</vt:lpstr>
      <vt:lpstr>DNEŠNÍ KRITÉRIA MORBIDITY</vt:lpstr>
      <vt:lpstr>follow-up studie</vt:lpstr>
      <vt:lpstr>VČASNÉ ODHALENÍ VÝVOJOVÝCH ODCHYLEK PND V 5 LETECH</vt:lpstr>
      <vt:lpstr>Design  projektu</vt:lpstr>
      <vt:lpstr>Zjištěné odchylky – možnost konzultace se specialisty</vt:lpstr>
      <vt:lpstr>JAKÉ nástroje  BUDEME POUŽÍVAT?</vt:lpstr>
      <vt:lpstr>VYŠETŘENÍ</vt:lpstr>
      <vt:lpstr>přínosy KLÍČOVÉ AKTIVITY projektu pro dítě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Bulhart Vojtěch</dc:creator>
  <cp:lastModifiedBy>prim. MUDr. Jiří Dušek, MHA</cp:lastModifiedBy>
  <cp:revision>257</cp:revision>
  <dcterms:created xsi:type="dcterms:W3CDTF">2023-03-09T10:07:04Z</dcterms:created>
  <dcterms:modified xsi:type="dcterms:W3CDTF">2024-10-11T05:09:21Z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2024-05-15T12:04:54Z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faf5747c-322d-4475-b0ce-7282503c9775</vt:lpwstr>
  </property>
  <property fmtid="{D5CDD505-2E9C-101B-9397-08002B2CF9AE}" pid="8" name="MSIP_Label_2063cd7f-2d21-486a-9f29-9c1683fdd175_ContentBits">
    <vt:lpwstr>0</vt:lpwstr>
  </property>
</Properties>
</file>